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72" r:id="rId9"/>
    <p:sldId id="268" r:id="rId10"/>
    <p:sldId id="270" r:id="rId11"/>
    <p:sldId id="271" r:id="rId12"/>
    <p:sldId id="273"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kesh Sachdev" initials="MS" lastIdx="1" clrIdx="0">
    <p:extLst>
      <p:ext uri="{19B8F6BF-5375-455C-9EA6-DF929625EA0E}">
        <p15:presenceInfo xmlns:p15="http://schemas.microsoft.com/office/powerpoint/2012/main" userId="cfda099d81d0a0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F324-0631-9086-4ED9-077759BA6B8F}"/>
              </a:ext>
            </a:extLst>
          </p:cNvPr>
          <p:cNvSpPr>
            <a:spLocks noGrp="1"/>
          </p:cNvSpPr>
          <p:nvPr>
            <p:ph type="ctrTitle"/>
          </p:nvPr>
        </p:nvSpPr>
        <p:spPr>
          <a:xfrm>
            <a:off x="2352674" y="1285875"/>
            <a:ext cx="8791575" cy="2019022"/>
          </a:xfrm>
        </p:spPr>
        <p:txBody>
          <a:bodyPr>
            <a:normAutofit/>
          </a:bodyPr>
          <a:lstStyle/>
          <a:p>
            <a:r>
              <a:rPr lang="en-IN" sz="4000" dirty="0">
                <a:latin typeface="Times New Roman" panose="02020603050405020304" pitchFamily="18" charset="0"/>
                <a:cs typeface="Times New Roman" panose="02020603050405020304" pitchFamily="18" charset="0"/>
              </a:rPr>
              <a:t>Quote extraction automation API                                            </a:t>
            </a:r>
            <a:r>
              <a:rPr lang="en-IN" sz="2000" dirty="0">
                <a:latin typeface="Times New Roman" panose="02020603050405020304" pitchFamily="18" charset="0"/>
                <a:cs typeface="Times New Roman" panose="02020603050405020304" pitchFamily="18" charset="0"/>
              </a:rPr>
              <a:t>APR’ 22 – JUNE’ 22</a:t>
            </a:r>
          </a:p>
        </p:txBody>
      </p:sp>
      <p:sp>
        <p:nvSpPr>
          <p:cNvPr id="5" name="Oval 4">
            <a:extLst>
              <a:ext uri="{FF2B5EF4-FFF2-40B4-BE49-F238E27FC236}">
                <a16:creationId xmlns:a16="http://schemas.microsoft.com/office/drawing/2014/main" id="{B1910CCF-5329-F3A3-5CB6-FDB42D37ECA5}"/>
              </a:ext>
            </a:extLst>
          </p:cNvPr>
          <p:cNvSpPr/>
          <p:nvPr/>
        </p:nvSpPr>
        <p:spPr>
          <a:xfrm>
            <a:off x="3479007" y="3484197"/>
            <a:ext cx="2715605" cy="2819957"/>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5D2A01CF-0D8C-ABBE-AFE1-E6769C146A51}"/>
              </a:ext>
            </a:extLst>
          </p:cNvPr>
          <p:cNvSpPr txBox="1"/>
          <p:nvPr/>
        </p:nvSpPr>
        <p:spPr>
          <a:xfrm>
            <a:off x="3660959" y="6294350"/>
            <a:ext cx="2466975" cy="369332"/>
          </a:xfrm>
          <a:prstGeom prst="rect">
            <a:avLst/>
          </a:prstGeom>
          <a:noFill/>
        </p:spPr>
        <p:txBody>
          <a:bodyPr wrap="square" rtlCol="0">
            <a:spAutoFit/>
          </a:bodyPr>
          <a:lstStyle/>
          <a:p>
            <a:pPr algn="ctr"/>
            <a:r>
              <a:rPr lang="en-IN" dirty="0"/>
              <a:t>KUNAL SACHDEV</a:t>
            </a:r>
          </a:p>
        </p:txBody>
      </p:sp>
      <p:sp>
        <p:nvSpPr>
          <p:cNvPr id="8" name="TextBox 7">
            <a:extLst>
              <a:ext uri="{FF2B5EF4-FFF2-40B4-BE49-F238E27FC236}">
                <a16:creationId xmlns:a16="http://schemas.microsoft.com/office/drawing/2014/main" id="{F0847C59-A2CD-FAC7-13C4-211D7682BE78}"/>
              </a:ext>
            </a:extLst>
          </p:cNvPr>
          <p:cNvSpPr txBox="1"/>
          <p:nvPr/>
        </p:nvSpPr>
        <p:spPr>
          <a:xfrm>
            <a:off x="6778715" y="6259941"/>
            <a:ext cx="2466975" cy="369332"/>
          </a:xfrm>
          <a:prstGeom prst="rect">
            <a:avLst/>
          </a:prstGeom>
          <a:noFill/>
        </p:spPr>
        <p:txBody>
          <a:bodyPr wrap="square" rtlCol="0">
            <a:spAutoFit/>
          </a:bodyPr>
          <a:lstStyle/>
          <a:p>
            <a:pPr algn="ctr"/>
            <a:r>
              <a:rPr lang="en-IN" dirty="0"/>
              <a:t>LAVISHA GEHANI</a:t>
            </a:r>
          </a:p>
        </p:txBody>
      </p:sp>
      <p:sp>
        <p:nvSpPr>
          <p:cNvPr id="9" name="Oval 8">
            <a:extLst>
              <a:ext uri="{FF2B5EF4-FFF2-40B4-BE49-F238E27FC236}">
                <a16:creationId xmlns:a16="http://schemas.microsoft.com/office/drawing/2014/main" id="{0D5A3830-BF67-7721-2884-5279D911721C}"/>
              </a:ext>
            </a:extLst>
          </p:cNvPr>
          <p:cNvSpPr/>
          <p:nvPr/>
        </p:nvSpPr>
        <p:spPr>
          <a:xfrm>
            <a:off x="6682068" y="3484197"/>
            <a:ext cx="2533650" cy="277574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26" name="Picture 2" descr="insurance">
            <a:extLst>
              <a:ext uri="{FF2B5EF4-FFF2-40B4-BE49-F238E27FC236}">
                <a16:creationId xmlns:a16="http://schemas.microsoft.com/office/drawing/2014/main" id="{0ED32886-A27D-44EC-97FB-2A4BB51CA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1571" y="382120"/>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850F74-9D9E-A6E7-162B-2E44194CA2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01" r="72298"/>
          <a:stretch/>
        </p:blipFill>
        <p:spPr bwMode="auto">
          <a:xfrm>
            <a:off x="8742173" y="382120"/>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DEF2-F9B3-4AA3-3262-23C7EE2A7517}"/>
              </a:ext>
            </a:extLst>
          </p:cNvPr>
          <p:cNvSpPr>
            <a:spLocks noGrp="1"/>
          </p:cNvSpPr>
          <p:nvPr>
            <p:ph type="title"/>
          </p:nvPr>
        </p:nvSpPr>
        <p:spPr>
          <a:xfrm>
            <a:off x="1026444" y="127230"/>
            <a:ext cx="9905998" cy="1201317"/>
          </a:xfrm>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API Code flow</a:t>
            </a:r>
          </a:p>
        </p:txBody>
      </p:sp>
      <p:pic>
        <p:nvPicPr>
          <p:cNvPr id="78" name="Picture 2" descr="insurance">
            <a:extLst>
              <a:ext uri="{FF2B5EF4-FFF2-40B4-BE49-F238E27FC236}">
                <a16:creationId xmlns:a16="http://schemas.microsoft.com/office/drawing/2014/main" id="{9684184B-2CD0-FA20-7A06-B78D54DFF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053" y="283510"/>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455F3B83-385E-C6FF-15FC-3F137C430A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283510"/>
            <a:ext cx="1827791" cy="6607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EEC717-B321-9A9A-0FBD-C92175FF3165}"/>
              </a:ext>
            </a:extLst>
          </p:cNvPr>
          <p:cNvSpPr txBox="1"/>
          <p:nvPr/>
        </p:nvSpPr>
        <p:spPr>
          <a:xfrm>
            <a:off x="1694329" y="1328547"/>
            <a:ext cx="1707792" cy="430887"/>
          </a:xfrm>
          <a:prstGeom prst="rect">
            <a:avLst/>
          </a:prstGeom>
          <a:noFill/>
        </p:spPr>
        <p:txBody>
          <a:bodyPr wrap="square" rtlCol="0">
            <a:spAutoFit/>
          </a:bodyPr>
          <a:lstStyle/>
          <a:p>
            <a:r>
              <a:rPr lang="en-IN" sz="2200" dirty="0"/>
              <a:t>FILE UPLOAD</a:t>
            </a:r>
          </a:p>
        </p:txBody>
      </p:sp>
      <p:sp>
        <p:nvSpPr>
          <p:cNvPr id="66" name="TextBox 65">
            <a:extLst>
              <a:ext uri="{FF2B5EF4-FFF2-40B4-BE49-F238E27FC236}">
                <a16:creationId xmlns:a16="http://schemas.microsoft.com/office/drawing/2014/main" id="{F82A4E22-EECF-722E-1515-90DFA4993D52}"/>
              </a:ext>
            </a:extLst>
          </p:cNvPr>
          <p:cNvSpPr txBox="1"/>
          <p:nvPr/>
        </p:nvSpPr>
        <p:spPr>
          <a:xfrm>
            <a:off x="3908642" y="1309111"/>
            <a:ext cx="3597033" cy="430887"/>
          </a:xfrm>
          <a:prstGeom prst="rect">
            <a:avLst/>
          </a:prstGeom>
          <a:noFill/>
        </p:spPr>
        <p:txBody>
          <a:bodyPr wrap="square" rtlCol="0">
            <a:spAutoFit/>
          </a:bodyPr>
          <a:lstStyle/>
          <a:p>
            <a:r>
              <a:rPr lang="en-IN" sz="2200" dirty="0"/>
              <a:t>QUOTE FORMAT VALIDATION</a:t>
            </a:r>
          </a:p>
        </p:txBody>
      </p:sp>
      <p:sp>
        <p:nvSpPr>
          <p:cNvPr id="74" name="TextBox 73">
            <a:extLst>
              <a:ext uri="{FF2B5EF4-FFF2-40B4-BE49-F238E27FC236}">
                <a16:creationId xmlns:a16="http://schemas.microsoft.com/office/drawing/2014/main" id="{1593F62A-0B86-5609-0FDA-0ABA29BB2AAC}"/>
              </a:ext>
            </a:extLst>
          </p:cNvPr>
          <p:cNvSpPr txBox="1"/>
          <p:nvPr/>
        </p:nvSpPr>
        <p:spPr>
          <a:xfrm>
            <a:off x="7785017" y="1309111"/>
            <a:ext cx="2602856" cy="430887"/>
          </a:xfrm>
          <a:prstGeom prst="rect">
            <a:avLst/>
          </a:prstGeom>
          <a:noFill/>
        </p:spPr>
        <p:txBody>
          <a:bodyPr wrap="square" rtlCol="0">
            <a:spAutoFit/>
          </a:bodyPr>
          <a:lstStyle/>
          <a:p>
            <a:r>
              <a:rPr lang="en-IN" sz="2200" dirty="0"/>
              <a:t>QUOTE EXTRACTION</a:t>
            </a:r>
          </a:p>
        </p:txBody>
      </p:sp>
      <p:sp>
        <p:nvSpPr>
          <p:cNvPr id="8" name="Flowchart: Terminator 7">
            <a:extLst>
              <a:ext uri="{FF2B5EF4-FFF2-40B4-BE49-F238E27FC236}">
                <a16:creationId xmlns:a16="http://schemas.microsoft.com/office/drawing/2014/main" id="{E74F0C23-0CF6-2232-FAF1-94938BD21A1B}"/>
              </a:ext>
            </a:extLst>
          </p:cNvPr>
          <p:cNvSpPr/>
          <p:nvPr/>
        </p:nvSpPr>
        <p:spPr>
          <a:xfrm>
            <a:off x="1694329" y="2070846"/>
            <a:ext cx="1362636" cy="459017"/>
          </a:xfrm>
          <a:prstGeom prst="flowChartTerminator">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START</a:t>
            </a:r>
          </a:p>
        </p:txBody>
      </p:sp>
      <p:sp>
        <p:nvSpPr>
          <p:cNvPr id="10" name="Rectangle 9">
            <a:extLst>
              <a:ext uri="{FF2B5EF4-FFF2-40B4-BE49-F238E27FC236}">
                <a16:creationId xmlns:a16="http://schemas.microsoft.com/office/drawing/2014/main" id="{BA2306F0-6353-9406-7ABC-1851CE886EC9}"/>
              </a:ext>
            </a:extLst>
          </p:cNvPr>
          <p:cNvSpPr/>
          <p:nvPr/>
        </p:nvSpPr>
        <p:spPr>
          <a:xfrm>
            <a:off x="1694329" y="3030071"/>
            <a:ext cx="1362636" cy="459017"/>
          </a:xfrm>
          <a:prstGeom prst="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API CALL</a:t>
            </a:r>
          </a:p>
        </p:txBody>
      </p:sp>
      <p:sp>
        <p:nvSpPr>
          <p:cNvPr id="75" name="Rectangle 74">
            <a:extLst>
              <a:ext uri="{FF2B5EF4-FFF2-40B4-BE49-F238E27FC236}">
                <a16:creationId xmlns:a16="http://schemas.microsoft.com/office/drawing/2014/main" id="{63D64C44-5D72-FFEA-C26D-3532F4E7EF44}"/>
              </a:ext>
            </a:extLst>
          </p:cNvPr>
          <p:cNvSpPr/>
          <p:nvPr/>
        </p:nvSpPr>
        <p:spPr>
          <a:xfrm>
            <a:off x="1694328" y="4014455"/>
            <a:ext cx="1532965" cy="459017"/>
          </a:xfrm>
          <a:prstGeom prst="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UPLOAD FILE</a:t>
            </a:r>
          </a:p>
        </p:txBody>
      </p:sp>
      <p:sp>
        <p:nvSpPr>
          <p:cNvPr id="13" name="Diamond 12">
            <a:extLst>
              <a:ext uri="{FF2B5EF4-FFF2-40B4-BE49-F238E27FC236}">
                <a16:creationId xmlns:a16="http://schemas.microsoft.com/office/drawing/2014/main" id="{02933238-4D85-2AE1-4221-066E9ABE126D}"/>
              </a:ext>
            </a:extLst>
          </p:cNvPr>
          <p:cNvSpPr/>
          <p:nvPr/>
        </p:nvSpPr>
        <p:spPr>
          <a:xfrm>
            <a:off x="4796116" y="1936376"/>
            <a:ext cx="1398495" cy="1201317"/>
          </a:xfrm>
          <a:prstGeom prst="diamond">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dirty="0"/>
          </a:p>
        </p:txBody>
      </p:sp>
      <p:sp>
        <p:nvSpPr>
          <p:cNvPr id="15" name="TextBox 14">
            <a:extLst>
              <a:ext uri="{FF2B5EF4-FFF2-40B4-BE49-F238E27FC236}">
                <a16:creationId xmlns:a16="http://schemas.microsoft.com/office/drawing/2014/main" id="{5C6AE1D1-3E55-198D-07BE-D042272A49D9}"/>
              </a:ext>
            </a:extLst>
          </p:cNvPr>
          <p:cNvSpPr txBox="1"/>
          <p:nvPr/>
        </p:nvSpPr>
        <p:spPr>
          <a:xfrm>
            <a:off x="4849904" y="2242557"/>
            <a:ext cx="1326777" cy="646331"/>
          </a:xfrm>
          <a:prstGeom prst="rect">
            <a:avLst/>
          </a:prstGeom>
          <a:noFill/>
        </p:spPr>
        <p:txBody>
          <a:bodyPr wrap="square" rtlCol="0">
            <a:spAutoFit/>
          </a:bodyPr>
          <a:lstStyle/>
          <a:p>
            <a:pPr algn="ctr"/>
            <a:r>
              <a:rPr lang="en-IN" dirty="0"/>
              <a:t>Check File Format</a:t>
            </a:r>
          </a:p>
        </p:txBody>
      </p:sp>
      <p:sp>
        <p:nvSpPr>
          <p:cNvPr id="76" name="Diamond 75">
            <a:extLst>
              <a:ext uri="{FF2B5EF4-FFF2-40B4-BE49-F238E27FC236}">
                <a16:creationId xmlns:a16="http://schemas.microsoft.com/office/drawing/2014/main" id="{529ED6FB-984C-84BE-1F15-6A4225D8A4E8}"/>
              </a:ext>
            </a:extLst>
          </p:cNvPr>
          <p:cNvSpPr/>
          <p:nvPr/>
        </p:nvSpPr>
        <p:spPr>
          <a:xfrm>
            <a:off x="4746808" y="3429000"/>
            <a:ext cx="1532965" cy="1201317"/>
          </a:xfrm>
          <a:prstGeom prst="diamond">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dirty="0"/>
          </a:p>
        </p:txBody>
      </p:sp>
      <p:sp>
        <p:nvSpPr>
          <p:cNvPr id="16" name="TextBox 15">
            <a:extLst>
              <a:ext uri="{FF2B5EF4-FFF2-40B4-BE49-F238E27FC236}">
                <a16:creationId xmlns:a16="http://schemas.microsoft.com/office/drawing/2014/main" id="{9731F960-28AD-ABCD-8923-67BE8E411A68}"/>
              </a:ext>
            </a:extLst>
          </p:cNvPr>
          <p:cNvSpPr txBox="1"/>
          <p:nvPr/>
        </p:nvSpPr>
        <p:spPr>
          <a:xfrm>
            <a:off x="4746808" y="3552790"/>
            <a:ext cx="1532965" cy="923330"/>
          </a:xfrm>
          <a:prstGeom prst="rect">
            <a:avLst/>
          </a:prstGeom>
          <a:noFill/>
        </p:spPr>
        <p:txBody>
          <a:bodyPr wrap="square" rtlCol="0">
            <a:spAutoFit/>
          </a:bodyPr>
          <a:lstStyle/>
          <a:p>
            <a:pPr algn="ctr"/>
            <a:r>
              <a:rPr lang="en-IN" dirty="0"/>
              <a:t>Check Constant Sheet Values</a:t>
            </a:r>
          </a:p>
        </p:txBody>
      </p:sp>
      <p:sp>
        <p:nvSpPr>
          <p:cNvPr id="77" name="Diamond 76">
            <a:extLst>
              <a:ext uri="{FF2B5EF4-FFF2-40B4-BE49-F238E27FC236}">
                <a16:creationId xmlns:a16="http://schemas.microsoft.com/office/drawing/2014/main" id="{04B1D80C-2349-77C5-A8C3-62B8E81823C5}"/>
              </a:ext>
            </a:extLst>
          </p:cNvPr>
          <p:cNvSpPr/>
          <p:nvPr/>
        </p:nvSpPr>
        <p:spPr>
          <a:xfrm>
            <a:off x="4643718" y="4954025"/>
            <a:ext cx="1721223" cy="1201317"/>
          </a:xfrm>
          <a:prstGeom prst="diamond">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dirty="0"/>
          </a:p>
        </p:txBody>
      </p:sp>
      <p:sp>
        <p:nvSpPr>
          <p:cNvPr id="80" name="TextBox 79">
            <a:extLst>
              <a:ext uri="{FF2B5EF4-FFF2-40B4-BE49-F238E27FC236}">
                <a16:creationId xmlns:a16="http://schemas.microsoft.com/office/drawing/2014/main" id="{3E980FE6-9CAA-12ED-AFBB-1A4C6758FFDB}"/>
              </a:ext>
            </a:extLst>
          </p:cNvPr>
          <p:cNvSpPr txBox="1"/>
          <p:nvPr/>
        </p:nvSpPr>
        <p:spPr>
          <a:xfrm>
            <a:off x="4737843" y="5248145"/>
            <a:ext cx="1532965" cy="646331"/>
          </a:xfrm>
          <a:prstGeom prst="rect">
            <a:avLst/>
          </a:prstGeom>
          <a:noFill/>
        </p:spPr>
        <p:txBody>
          <a:bodyPr wrap="square" rtlCol="0">
            <a:spAutoFit/>
          </a:bodyPr>
          <a:lstStyle/>
          <a:p>
            <a:pPr algn="ctr"/>
            <a:r>
              <a:rPr lang="en-IN" dirty="0"/>
              <a:t>Check Field Properties</a:t>
            </a:r>
          </a:p>
        </p:txBody>
      </p:sp>
      <p:sp>
        <p:nvSpPr>
          <p:cNvPr id="19" name="Rectangle 18">
            <a:extLst>
              <a:ext uri="{FF2B5EF4-FFF2-40B4-BE49-F238E27FC236}">
                <a16:creationId xmlns:a16="http://schemas.microsoft.com/office/drawing/2014/main" id="{DBA94310-4B60-CA66-F111-3DA7CF692228}"/>
              </a:ext>
            </a:extLst>
          </p:cNvPr>
          <p:cNvSpPr/>
          <p:nvPr/>
        </p:nvSpPr>
        <p:spPr>
          <a:xfrm>
            <a:off x="8220635" y="2205317"/>
            <a:ext cx="1398495" cy="502024"/>
          </a:xfrm>
          <a:prstGeom prst="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Establish Connection</a:t>
            </a:r>
          </a:p>
        </p:txBody>
      </p:sp>
      <p:sp>
        <p:nvSpPr>
          <p:cNvPr id="81" name="Rectangle 80">
            <a:extLst>
              <a:ext uri="{FF2B5EF4-FFF2-40B4-BE49-F238E27FC236}">
                <a16:creationId xmlns:a16="http://schemas.microsoft.com/office/drawing/2014/main" id="{42B260C9-ACA1-0A34-E6D8-6B7D7785B24E}"/>
              </a:ext>
            </a:extLst>
          </p:cNvPr>
          <p:cNvSpPr/>
          <p:nvPr/>
        </p:nvSpPr>
        <p:spPr>
          <a:xfrm>
            <a:off x="8220634" y="3289240"/>
            <a:ext cx="1398495" cy="502024"/>
          </a:xfrm>
          <a:prstGeom prst="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Create </a:t>
            </a:r>
            <a:r>
              <a:rPr lang="en-IN" dirty="0" err="1"/>
              <a:t>DataFrames</a:t>
            </a:r>
            <a:endParaRPr lang="en-IN" dirty="0"/>
          </a:p>
        </p:txBody>
      </p:sp>
      <p:sp>
        <p:nvSpPr>
          <p:cNvPr id="82" name="Rectangle 81">
            <a:extLst>
              <a:ext uri="{FF2B5EF4-FFF2-40B4-BE49-F238E27FC236}">
                <a16:creationId xmlns:a16="http://schemas.microsoft.com/office/drawing/2014/main" id="{EB1D5828-358A-2E10-598B-3FE85986A804}"/>
              </a:ext>
            </a:extLst>
          </p:cNvPr>
          <p:cNvSpPr/>
          <p:nvPr/>
        </p:nvSpPr>
        <p:spPr>
          <a:xfrm>
            <a:off x="8211669" y="4337388"/>
            <a:ext cx="1622613" cy="502024"/>
          </a:xfrm>
          <a:prstGeom prst="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Upload Data to </a:t>
            </a:r>
            <a:r>
              <a:rPr lang="en-IN" dirty="0" err="1"/>
              <a:t>DataFrame</a:t>
            </a:r>
            <a:endParaRPr lang="en-IN" dirty="0"/>
          </a:p>
        </p:txBody>
      </p:sp>
      <p:sp>
        <p:nvSpPr>
          <p:cNvPr id="84" name="Flowchart: Terminator 83">
            <a:extLst>
              <a:ext uri="{FF2B5EF4-FFF2-40B4-BE49-F238E27FC236}">
                <a16:creationId xmlns:a16="http://schemas.microsoft.com/office/drawing/2014/main" id="{E7E50550-B30D-9C7A-BAEB-C12A6782AD7F}"/>
              </a:ext>
            </a:extLst>
          </p:cNvPr>
          <p:cNvSpPr/>
          <p:nvPr/>
        </p:nvSpPr>
        <p:spPr>
          <a:xfrm>
            <a:off x="8211669" y="5385536"/>
            <a:ext cx="1362636" cy="459017"/>
          </a:xfrm>
          <a:prstGeom prst="flowChartTerminator">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END</a:t>
            </a:r>
          </a:p>
        </p:txBody>
      </p:sp>
      <p:cxnSp>
        <p:nvCxnSpPr>
          <p:cNvPr id="29" name="Straight Arrow Connector 28">
            <a:extLst>
              <a:ext uri="{FF2B5EF4-FFF2-40B4-BE49-F238E27FC236}">
                <a16:creationId xmlns:a16="http://schemas.microsoft.com/office/drawing/2014/main" id="{3174D2DD-4D51-C79F-6F64-190D089F4F9D}"/>
              </a:ext>
            </a:extLst>
          </p:cNvPr>
          <p:cNvCxnSpPr>
            <a:stCxn id="8" idx="2"/>
            <a:endCxn id="10" idx="0"/>
          </p:cNvCxnSpPr>
          <p:nvPr/>
        </p:nvCxnSpPr>
        <p:spPr>
          <a:xfrm>
            <a:off x="2375647" y="2529863"/>
            <a:ext cx="0" cy="500208"/>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1CAD9E2-5452-CEB3-B6CB-345FED215487}"/>
              </a:ext>
            </a:extLst>
          </p:cNvPr>
          <p:cNvCxnSpPr/>
          <p:nvPr/>
        </p:nvCxnSpPr>
        <p:spPr>
          <a:xfrm>
            <a:off x="2370044" y="3489088"/>
            <a:ext cx="0" cy="500208"/>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B88339B-CF1C-C856-3FA0-32CA14B3E3B0}"/>
              </a:ext>
            </a:extLst>
          </p:cNvPr>
          <p:cNvCxnSpPr>
            <a:cxnSpLocks/>
            <a:endCxn id="76" idx="0"/>
          </p:cNvCxnSpPr>
          <p:nvPr/>
        </p:nvCxnSpPr>
        <p:spPr>
          <a:xfrm>
            <a:off x="5495363" y="3137693"/>
            <a:ext cx="17928" cy="291307"/>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D87202D-1714-ABE3-29C9-4DA17C0585CC}"/>
              </a:ext>
            </a:extLst>
          </p:cNvPr>
          <p:cNvCxnSpPr>
            <a:cxnSpLocks/>
            <a:stCxn id="76" idx="2"/>
          </p:cNvCxnSpPr>
          <p:nvPr/>
        </p:nvCxnSpPr>
        <p:spPr>
          <a:xfrm>
            <a:off x="5513291" y="4630317"/>
            <a:ext cx="0" cy="323708"/>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058B226-A32B-7E5C-F52A-89A96F45B343}"/>
              </a:ext>
            </a:extLst>
          </p:cNvPr>
          <p:cNvCxnSpPr>
            <a:cxnSpLocks/>
          </p:cNvCxnSpPr>
          <p:nvPr/>
        </p:nvCxnSpPr>
        <p:spPr>
          <a:xfrm>
            <a:off x="8862168" y="2713455"/>
            <a:ext cx="0" cy="569891"/>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648207A-E3D8-608B-CFCE-C90C9E9AFC2C}"/>
              </a:ext>
            </a:extLst>
          </p:cNvPr>
          <p:cNvCxnSpPr>
            <a:cxnSpLocks/>
          </p:cNvCxnSpPr>
          <p:nvPr/>
        </p:nvCxnSpPr>
        <p:spPr>
          <a:xfrm>
            <a:off x="8862168" y="3767497"/>
            <a:ext cx="0" cy="569891"/>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5FEC2F3-2C8C-4400-0FE4-848DC2DA1679}"/>
              </a:ext>
            </a:extLst>
          </p:cNvPr>
          <p:cNvCxnSpPr>
            <a:cxnSpLocks/>
          </p:cNvCxnSpPr>
          <p:nvPr/>
        </p:nvCxnSpPr>
        <p:spPr>
          <a:xfrm>
            <a:off x="8862168" y="4839412"/>
            <a:ext cx="0" cy="569891"/>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7A954C2-B2F0-109A-262F-A8FECE5037C6}"/>
              </a:ext>
            </a:extLst>
          </p:cNvPr>
          <p:cNvCxnSpPr>
            <a:stCxn id="75" idx="3"/>
          </p:cNvCxnSpPr>
          <p:nvPr/>
        </p:nvCxnSpPr>
        <p:spPr>
          <a:xfrm flipV="1">
            <a:off x="3227293" y="4243963"/>
            <a:ext cx="601757"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EC451A4-FC26-8AF0-64E0-6F6B159B27A0}"/>
              </a:ext>
            </a:extLst>
          </p:cNvPr>
          <p:cNvCxnSpPr>
            <a:cxnSpLocks/>
          </p:cNvCxnSpPr>
          <p:nvPr/>
        </p:nvCxnSpPr>
        <p:spPr>
          <a:xfrm flipV="1">
            <a:off x="3822320" y="2537034"/>
            <a:ext cx="0" cy="17069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76B3D5D-25A8-E792-DF0D-5F054E7272F3}"/>
              </a:ext>
            </a:extLst>
          </p:cNvPr>
          <p:cNvCxnSpPr>
            <a:stCxn id="13" idx="1"/>
          </p:cNvCxnSpPr>
          <p:nvPr/>
        </p:nvCxnSpPr>
        <p:spPr>
          <a:xfrm flipH="1" flipV="1">
            <a:off x="3829050" y="2537034"/>
            <a:ext cx="96706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936591A-FAE4-7663-41E0-93948B0790A7}"/>
              </a:ext>
            </a:extLst>
          </p:cNvPr>
          <p:cNvCxnSpPr>
            <a:endCxn id="13" idx="1"/>
          </p:cNvCxnSpPr>
          <p:nvPr/>
        </p:nvCxnSpPr>
        <p:spPr>
          <a:xfrm>
            <a:off x="3829050" y="2537034"/>
            <a:ext cx="967066" cy="1"/>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20C86E5-A8B2-F1CE-C4D8-BFC5BD4CF12C}"/>
              </a:ext>
            </a:extLst>
          </p:cNvPr>
          <p:cNvCxnSpPr>
            <a:cxnSpLocks/>
          </p:cNvCxnSpPr>
          <p:nvPr/>
        </p:nvCxnSpPr>
        <p:spPr>
          <a:xfrm>
            <a:off x="6351493" y="5548889"/>
            <a:ext cx="18691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602580E-B6E7-C865-F488-578D33D6FA4F}"/>
              </a:ext>
            </a:extLst>
          </p:cNvPr>
          <p:cNvCxnSpPr>
            <a:cxnSpLocks/>
          </p:cNvCxnSpPr>
          <p:nvPr/>
        </p:nvCxnSpPr>
        <p:spPr>
          <a:xfrm flipH="1" flipV="1">
            <a:off x="6946520" y="2456329"/>
            <a:ext cx="6730" cy="40161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501E396-2097-43BC-8894-ED7516C3B7BB}"/>
              </a:ext>
            </a:extLst>
          </p:cNvPr>
          <p:cNvCxnSpPr>
            <a:cxnSpLocks/>
            <a:endCxn id="19" idx="1"/>
          </p:cNvCxnSpPr>
          <p:nvPr/>
        </p:nvCxnSpPr>
        <p:spPr>
          <a:xfrm flipV="1">
            <a:off x="6953250" y="2456329"/>
            <a:ext cx="1267385" cy="4505"/>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FD717D-9735-2DCA-FCA9-224D7B048312}"/>
              </a:ext>
            </a:extLst>
          </p:cNvPr>
          <p:cNvCxnSpPr>
            <a:cxnSpLocks/>
          </p:cNvCxnSpPr>
          <p:nvPr/>
        </p:nvCxnSpPr>
        <p:spPr>
          <a:xfrm>
            <a:off x="6177241" y="2537034"/>
            <a:ext cx="33113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AB84062-1FF2-03D7-EB3A-457C91CA0145}"/>
              </a:ext>
            </a:extLst>
          </p:cNvPr>
          <p:cNvCxnSpPr/>
          <p:nvPr/>
        </p:nvCxnSpPr>
        <p:spPr>
          <a:xfrm>
            <a:off x="6508376" y="2537034"/>
            <a:ext cx="0" cy="30342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42A974F-DBE4-0798-811E-D24EA835A85F}"/>
              </a:ext>
            </a:extLst>
          </p:cNvPr>
          <p:cNvCxnSpPr>
            <a:cxnSpLocks/>
          </p:cNvCxnSpPr>
          <p:nvPr/>
        </p:nvCxnSpPr>
        <p:spPr>
          <a:xfrm>
            <a:off x="6279773" y="4025177"/>
            <a:ext cx="2286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845AB52-A16D-E08C-92EB-2C029386D0F3}"/>
              </a:ext>
            </a:extLst>
          </p:cNvPr>
          <p:cNvCxnSpPr/>
          <p:nvPr/>
        </p:nvCxnSpPr>
        <p:spPr>
          <a:xfrm>
            <a:off x="6508376" y="2565722"/>
            <a:ext cx="0" cy="2983166"/>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218268B-E454-2126-E3D2-CDF7E6B1B8EE}"/>
              </a:ext>
            </a:extLst>
          </p:cNvPr>
          <p:cNvCxnSpPr>
            <a:cxnSpLocks/>
          </p:cNvCxnSpPr>
          <p:nvPr/>
        </p:nvCxnSpPr>
        <p:spPr>
          <a:xfrm>
            <a:off x="6311710" y="5546636"/>
            <a:ext cx="1952067" cy="0"/>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8FF3DE3-05FA-804F-42B0-9EBCBD9706CC}"/>
              </a:ext>
            </a:extLst>
          </p:cNvPr>
          <p:cNvCxnSpPr>
            <a:cxnSpLocks/>
          </p:cNvCxnSpPr>
          <p:nvPr/>
        </p:nvCxnSpPr>
        <p:spPr>
          <a:xfrm flipV="1">
            <a:off x="9619129" y="3535747"/>
            <a:ext cx="486896" cy="43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233F0A4-8CA2-AB48-D8C8-7438750CDBA1}"/>
              </a:ext>
            </a:extLst>
          </p:cNvPr>
          <p:cNvCxnSpPr>
            <a:cxnSpLocks/>
          </p:cNvCxnSpPr>
          <p:nvPr/>
        </p:nvCxnSpPr>
        <p:spPr>
          <a:xfrm flipV="1">
            <a:off x="10106025" y="3540097"/>
            <a:ext cx="0" cy="20749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A9249E8-2314-AEDA-DCA7-0AD3CA652F49}"/>
              </a:ext>
            </a:extLst>
          </p:cNvPr>
          <p:cNvCxnSpPr>
            <a:endCxn id="84" idx="3"/>
          </p:cNvCxnSpPr>
          <p:nvPr/>
        </p:nvCxnSpPr>
        <p:spPr>
          <a:xfrm flipH="1">
            <a:off x="9574305" y="5615044"/>
            <a:ext cx="531720" cy="1"/>
          </a:xfrm>
          <a:prstGeom prst="straightConnector1">
            <a:avLst/>
          </a:prstGeom>
          <a:ln w="285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57D9DD-61DD-6631-0B0A-E3BB0FB32227}"/>
              </a:ext>
            </a:extLst>
          </p:cNvPr>
          <p:cNvCxnSpPr>
            <a:cxnSpLocks/>
          </p:cNvCxnSpPr>
          <p:nvPr/>
        </p:nvCxnSpPr>
        <p:spPr>
          <a:xfrm>
            <a:off x="9862577" y="4614313"/>
            <a:ext cx="2434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AF9FBA07-257F-AF45-3D82-367CC15B8221}"/>
              </a:ext>
            </a:extLst>
          </p:cNvPr>
          <p:cNvSpPr txBox="1"/>
          <p:nvPr/>
        </p:nvSpPr>
        <p:spPr>
          <a:xfrm>
            <a:off x="5554465" y="3030071"/>
            <a:ext cx="434232" cy="369332"/>
          </a:xfrm>
          <a:prstGeom prst="rect">
            <a:avLst/>
          </a:prstGeom>
          <a:noFill/>
        </p:spPr>
        <p:txBody>
          <a:bodyPr wrap="square" rtlCol="0">
            <a:spAutoFit/>
          </a:bodyPr>
          <a:lstStyle/>
          <a:p>
            <a:r>
              <a:rPr lang="en-IN" dirty="0"/>
              <a:t>Y</a:t>
            </a:r>
          </a:p>
        </p:txBody>
      </p:sp>
      <p:sp>
        <p:nvSpPr>
          <p:cNvPr id="134" name="TextBox 133">
            <a:extLst>
              <a:ext uri="{FF2B5EF4-FFF2-40B4-BE49-F238E27FC236}">
                <a16:creationId xmlns:a16="http://schemas.microsoft.com/office/drawing/2014/main" id="{08270E4A-BCC8-212B-0C3E-7B3EC45EBCAC}"/>
              </a:ext>
            </a:extLst>
          </p:cNvPr>
          <p:cNvSpPr txBox="1"/>
          <p:nvPr/>
        </p:nvSpPr>
        <p:spPr>
          <a:xfrm>
            <a:off x="5542983" y="4591503"/>
            <a:ext cx="434232" cy="369332"/>
          </a:xfrm>
          <a:prstGeom prst="rect">
            <a:avLst/>
          </a:prstGeom>
          <a:noFill/>
        </p:spPr>
        <p:txBody>
          <a:bodyPr wrap="square" rtlCol="0">
            <a:spAutoFit/>
          </a:bodyPr>
          <a:lstStyle/>
          <a:p>
            <a:r>
              <a:rPr lang="en-IN" dirty="0"/>
              <a:t>Y</a:t>
            </a:r>
          </a:p>
        </p:txBody>
      </p:sp>
      <p:sp>
        <p:nvSpPr>
          <p:cNvPr id="135" name="TextBox 134">
            <a:extLst>
              <a:ext uri="{FF2B5EF4-FFF2-40B4-BE49-F238E27FC236}">
                <a16:creationId xmlns:a16="http://schemas.microsoft.com/office/drawing/2014/main" id="{A85BF3F0-28FA-509C-DA68-BC9E0BCF4B4E}"/>
              </a:ext>
            </a:extLst>
          </p:cNvPr>
          <p:cNvSpPr txBox="1"/>
          <p:nvPr/>
        </p:nvSpPr>
        <p:spPr>
          <a:xfrm>
            <a:off x="8848152" y="3840511"/>
            <a:ext cx="434232" cy="369332"/>
          </a:xfrm>
          <a:prstGeom prst="rect">
            <a:avLst/>
          </a:prstGeom>
          <a:noFill/>
        </p:spPr>
        <p:txBody>
          <a:bodyPr wrap="square" rtlCol="0">
            <a:spAutoFit/>
          </a:bodyPr>
          <a:lstStyle/>
          <a:p>
            <a:r>
              <a:rPr lang="en-IN" dirty="0"/>
              <a:t>Y</a:t>
            </a:r>
          </a:p>
        </p:txBody>
      </p:sp>
      <p:sp>
        <p:nvSpPr>
          <p:cNvPr id="136" name="TextBox 135">
            <a:extLst>
              <a:ext uri="{FF2B5EF4-FFF2-40B4-BE49-F238E27FC236}">
                <a16:creationId xmlns:a16="http://schemas.microsoft.com/office/drawing/2014/main" id="{CD4DD7C4-C2F5-D181-33AB-F4FA42338BFC}"/>
              </a:ext>
            </a:extLst>
          </p:cNvPr>
          <p:cNvSpPr txBox="1"/>
          <p:nvPr/>
        </p:nvSpPr>
        <p:spPr>
          <a:xfrm>
            <a:off x="8869329" y="4870476"/>
            <a:ext cx="434232" cy="369332"/>
          </a:xfrm>
          <a:prstGeom prst="rect">
            <a:avLst/>
          </a:prstGeom>
          <a:noFill/>
        </p:spPr>
        <p:txBody>
          <a:bodyPr wrap="square" rtlCol="0">
            <a:spAutoFit/>
          </a:bodyPr>
          <a:lstStyle/>
          <a:p>
            <a:r>
              <a:rPr lang="en-IN" dirty="0"/>
              <a:t>Y</a:t>
            </a:r>
          </a:p>
        </p:txBody>
      </p:sp>
      <p:sp>
        <p:nvSpPr>
          <p:cNvPr id="137" name="TextBox 136">
            <a:extLst>
              <a:ext uri="{FF2B5EF4-FFF2-40B4-BE49-F238E27FC236}">
                <a16:creationId xmlns:a16="http://schemas.microsoft.com/office/drawing/2014/main" id="{47D8D74C-70FE-7A81-68CE-49EA418B2109}"/>
              </a:ext>
            </a:extLst>
          </p:cNvPr>
          <p:cNvSpPr txBox="1"/>
          <p:nvPr/>
        </p:nvSpPr>
        <p:spPr>
          <a:xfrm>
            <a:off x="6941759" y="3874631"/>
            <a:ext cx="434232" cy="369332"/>
          </a:xfrm>
          <a:prstGeom prst="rect">
            <a:avLst/>
          </a:prstGeom>
          <a:noFill/>
        </p:spPr>
        <p:txBody>
          <a:bodyPr wrap="square" rtlCol="0">
            <a:spAutoFit/>
          </a:bodyPr>
          <a:lstStyle/>
          <a:p>
            <a:r>
              <a:rPr lang="en-IN" dirty="0"/>
              <a:t>Y</a:t>
            </a:r>
          </a:p>
        </p:txBody>
      </p:sp>
      <p:sp>
        <p:nvSpPr>
          <p:cNvPr id="138" name="TextBox 137">
            <a:extLst>
              <a:ext uri="{FF2B5EF4-FFF2-40B4-BE49-F238E27FC236}">
                <a16:creationId xmlns:a16="http://schemas.microsoft.com/office/drawing/2014/main" id="{740D7052-7F2B-1843-4B48-A0E7CB519D1D}"/>
              </a:ext>
            </a:extLst>
          </p:cNvPr>
          <p:cNvSpPr txBox="1"/>
          <p:nvPr/>
        </p:nvSpPr>
        <p:spPr>
          <a:xfrm>
            <a:off x="6192230" y="2148246"/>
            <a:ext cx="434232" cy="369332"/>
          </a:xfrm>
          <a:prstGeom prst="rect">
            <a:avLst/>
          </a:prstGeom>
          <a:noFill/>
        </p:spPr>
        <p:txBody>
          <a:bodyPr wrap="square" rtlCol="0">
            <a:spAutoFit/>
          </a:bodyPr>
          <a:lstStyle/>
          <a:p>
            <a:r>
              <a:rPr lang="en-IN" dirty="0"/>
              <a:t>N</a:t>
            </a:r>
          </a:p>
        </p:txBody>
      </p:sp>
      <p:sp>
        <p:nvSpPr>
          <p:cNvPr id="139" name="TextBox 138">
            <a:extLst>
              <a:ext uri="{FF2B5EF4-FFF2-40B4-BE49-F238E27FC236}">
                <a16:creationId xmlns:a16="http://schemas.microsoft.com/office/drawing/2014/main" id="{8CAB752E-0795-EFD6-D3C4-BDA08A1CB53B}"/>
              </a:ext>
            </a:extLst>
          </p:cNvPr>
          <p:cNvSpPr txBox="1"/>
          <p:nvPr/>
        </p:nvSpPr>
        <p:spPr>
          <a:xfrm>
            <a:off x="7327242" y="5527297"/>
            <a:ext cx="434232" cy="369332"/>
          </a:xfrm>
          <a:prstGeom prst="rect">
            <a:avLst/>
          </a:prstGeom>
          <a:noFill/>
        </p:spPr>
        <p:txBody>
          <a:bodyPr wrap="square" rtlCol="0">
            <a:spAutoFit/>
          </a:bodyPr>
          <a:lstStyle/>
          <a:p>
            <a:r>
              <a:rPr lang="en-IN" dirty="0"/>
              <a:t>N</a:t>
            </a:r>
          </a:p>
        </p:txBody>
      </p:sp>
      <p:sp>
        <p:nvSpPr>
          <p:cNvPr id="140" name="TextBox 139">
            <a:extLst>
              <a:ext uri="{FF2B5EF4-FFF2-40B4-BE49-F238E27FC236}">
                <a16:creationId xmlns:a16="http://schemas.microsoft.com/office/drawing/2014/main" id="{C29DAAEB-3965-107E-96B9-8BA449FE6D71}"/>
              </a:ext>
            </a:extLst>
          </p:cNvPr>
          <p:cNvSpPr txBox="1"/>
          <p:nvPr/>
        </p:nvSpPr>
        <p:spPr>
          <a:xfrm>
            <a:off x="9671794" y="3178288"/>
            <a:ext cx="434232" cy="369332"/>
          </a:xfrm>
          <a:prstGeom prst="rect">
            <a:avLst/>
          </a:prstGeom>
          <a:noFill/>
        </p:spPr>
        <p:txBody>
          <a:bodyPr wrap="square" rtlCol="0">
            <a:spAutoFit/>
          </a:bodyPr>
          <a:lstStyle/>
          <a:p>
            <a:r>
              <a:rPr lang="en-IN" dirty="0"/>
              <a:t>N</a:t>
            </a:r>
          </a:p>
        </p:txBody>
      </p:sp>
      <p:sp>
        <p:nvSpPr>
          <p:cNvPr id="141" name="TextBox 140">
            <a:extLst>
              <a:ext uri="{FF2B5EF4-FFF2-40B4-BE49-F238E27FC236}">
                <a16:creationId xmlns:a16="http://schemas.microsoft.com/office/drawing/2014/main" id="{E78DCF47-478F-19E7-21B7-65E4EEAA97D6}"/>
              </a:ext>
            </a:extLst>
          </p:cNvPr>
          <p:cNvSpPr txBox="1"/>
          <p:nvPr/>
        </p:nvSpPr>
        <p:spPr>
          <a:xfrm>
            <a:off x="9810747" y="4260985"/>
            <a:ext cx="434232" cy="369332"/>
          </a:xfrm>
          <a:prstGeom prst="rect">
            <a:avLst/>
          </a:prstGeom>
          <a:noFill/>
        </p:spPr>
        <p:txBody>
          <a:bodyPr wrap="square" rtlCol="0">
            <a:spAutoFit/>
          </a:bodyPr>
          <a:lstStyle/>
          <a:p>
            <a:r>
              <a:rPr lang="en-IN" dirty="0"/>
              <a:t>N</a:t>
            </a:r>
          </a:p>
        </p:txBody>
      </p:sp>
      <p:sp>
        <p:nvSpPr>
          <p:cNvPr id="142" name="TextBox 141">
            <a:extLst>
              <a:ext uri="{FF2B5EF4-FFF2-40B4-BE49-F238E27FC236}">
                <a16:creationId xmlns:a16="http://schemas.microsoft.com/office/drawing/2014/main" id="{39E9449E-1573-20FA-8D2C-A8320AB53415}"/>
              </a:ext>
            </a:extLst>
          </p:cNvPr>
          <p:cNvSpPr txBox="1"/>
          <p:nvPr/>
        </p:nvSpPr>
        <p:spPr>
          <a:xfrm>
            <a:off x="6197270" y="3662775"/>
            <a:ext cx="434232" cy="369332"/>
          </a:xfrm>
          <a:prstGeom prst="rect">
            <a:avLst/>
          </a:prstGeom>
          <a:noFill/>
        </p:spPr>
        <p:txBody>
          <a:bodyPr wrap="square" rtlCol="0">
            <a:spAutoFit/>
          </a:bodyPr>
          <a:lstStyle/>
          <a:p>
            <a:r>
              <a:rPr lang="en-IN" dirty="0"/>
              <a:t>N</a:t>
            </a:r>
          </a:p>
        </p:txBody>
      </p:sp>
      <p:cxnSp>
        <p:nvCxnSpPr>
          <p:cNvPr id="6" name="Straight Connector 5">
            <a:extLst>
              <a:ext uri="{FF2B5EF4-FFF2-40B4-BE49-F238E27FC236}">
                <a16:creationId xmlns:a16="http://schemas.microsoft.com/office/drawing/2014/main" id="{8636585F-1378-B7AE-6272-F014046C753C}"/>
              </a:ext>
            </a:extLst>
          </p:cNvPr>
          <p:cNvCxnSpPr>
            <a:stCxn id="77" idx="2"/>
          </p:cNvCxnSpPr>
          <p:nvPr/>
        </p:nvCxnSpPr>
        <p:spPr>
          <a:xfrm flipH="1">
            <a:off x="5495363" y="6155342"/>
            <a:ext cx="8967" cy="3082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6A6BB1-7C7A-09C5-EC1D-5D888327424F}"/>
              </a:ext>
            </a:extLst>
          </p:cNvPr>
          <p:cNvCxnSpPr/>
          <p:nvPr/>
        </p:nvCxnSpPr>
        <p:spPr>
          <a:xfrm>
            <a:off x="5495363" y="6472518"/>
            <a:ext cx="14578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2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5205-1F62-F218-3057-AFED9DEF300A}"/>
              </a:ext>
            </a:extLst>
          </p:cNvPr>
          <p:cNvSpPr>
            <a:spLocks noGrp="1"/>
          </p:cNvSpPr>
          <p:nvPr>
            <p:ph type="title"/>
          </p:nvPr>
        </p:nvSpPr>
        <p:spPr>
          <a:xfrm>
            <a:off x="1143001" y="2689715"/>
            <a:ext cx="9905998" cy="1478570"/>
          </a:xfrm>
        </p:spPr>
        <p:txBody>
          <a:bodyPr/>
          <a:lstStyle/>
          <a:p>
            <a:pPr algn="ctr"/>
            <a:r>
              <a:rPr lang="en-IN" dirty="0"/>
              <a:t>demo</a:t>
            </a:r>
          </a:p>
        </p:txBody>
      </p:sp>
    </p:spTree>
    <p:extLst>
      <p:ext uri="{BB962C8B-B14F-4D97-AF65-F5344CB8AC3E}">
        <p14:creationId xmlns:p14="http://schemas.microsoft.com/office/powerpoint/2010/main" val="42392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E023-BE09-5E2C-7CC6-25B7AFA913CD}"/>
              </a:ext>
            </a:extLst>
          </p:cNvPr>
          <p:cNvSpPr>
            <a:spLocks noGrp="1"/>
          </p:cNvSpPr>
          <p:nvPr>
            <p:ph type="title"/>
          </p:nvPr>
        </p:nvSpPr>
        <p:spPr>
          <a:xfrm>
            <a:off x="1141413" y="-152450"/>
            <a:ext cx="9905998" cy="1478570"/>
          </a:xfrm>
        </p:spPr>
        <p:txBody>
          <a:bodyPr/>
          <a:lstStyle/>
          <a:p>
            <a:r>
              <a:rPr lang="en-US" dirty="0"/>
              <a:t>Demo</a:t>
            </a:r>
            <a:endParaRPr lang="en-IN" dirty="0"/>
          </a:p>
        </p:txBody>
      </p:sp>
      <p:pic>
        <p:nvPicPr>
          <p:cNvPr id="5" name="Picture 4">
            <a:extLst>
              <a:ext uri="{FF2B5EF4-FFF2-40B4-BE49-F238E27FC236}">
                <a16:creationId xmlns:a16="http://schemas.microsoft.com/office/drawing/2014/main" id="{A75D0E9B-A8FF-28B8-C260-0C6474634552}"/>
              </a:ext>
            </a:extLst>
          </p:cNvPr>
          <p:cNvPicPr>
            <a:picLocks noChangeAspect="1"/>
          </p:cNvPicPr>
          <p:nvPr/>
        </p:nvPicPr>
        <p:blipFill rotWithShape="1">
          <a:blip r:embed="rId2"/>
          <a:srcRect t="11894" r="1397" b="5491"/>
          <a:stretch/>
        </p:blipFill>
        <p:spPr>
          <a:xfrm>
            <a:off x="349623" y="1119937"/>
            <a:ext cx="5652197" cy="2663824"/>
          </a:xfrm>
          <a:prstGeom prst="rect">
            <a:avLst/>
          </a:prstGeom>
        </p:spPr>
      </p:pic>
      <p:pic>
        <p:nvPicPr>
          <p:cNvPr id="7" name="Picture 6">
            <a:extLst>
              <a:ext uri="{FF2B5EF4-FFF2-40B4-BE49-F238E27FC236}">
                <a16:creationId xmlns:a16="http://schemas.microsoft.com/office/drawing/2014/main" id="{A84FD09F-9607-5BAE-83F7-A229A48E17BC}"/>
              </a:ext>
            </a:extLst>
          </p:cNvPr>
          <p:cNvPicPr>
            <a:picLocks noChangeAspect="1"/>
          </p:cNvPicPr>
          <p:nvPr/>
        </p:nvPicPr>
        <p:blipFill rotWithShape="1">
          <a:blip r:embed="rId3"/>
          <a:srcRect r="1617" b="5882"/>
          <a:stretch/>
        </p:blipFill>
        <p:spPr>
          <a:xfrm>
            <a:off x="6356214" y="1128899"/>
            <a:ext cx="5652199" cy="2663824"/>
          </a:xfrm>
          <a:prstGeom prst="rect">
            <a:avLst/>
          </a:prstGeom>
        </p:spPr>
      </p:pic>
      <p:pic>
        <p:nvPicPr>
          <p:cNvPr id="9" name="Picture 8">
            <a:extLst>
              <a:ext uri="{FF2B5EF4-FFF2-40B4-BE49-F238E27FC236}">
                <a16:creationId xmlns:a16="http://schemas.microsoft.com/office/drawing/2014/main" id="{29516384-782C-2635-827B-18E6AC445EBE}"/>
              </a:ext>
            </a:extLst>
          </p:cNvPr>
          <p:cNvPicPr>
            <a:picLocks noChangeAspect="1"/>
          </p:cNvPicPr>
          <p:nvPr/>
        </p:nvPicPr>
        <p:blipFill rotWithShape="1">
          <a:blip r:embed="rId4"/>
          <a:srcRect t="12026" b="5751"/>
          <a:stretch/>
        </p:blipFill>
        <p:spPr>
          <a:xfrm>
            <a:off x="3170498" y="4160274"/>
            <a:ext cx="5740248" cy="2654865"/>
          </a:xfrm>
          <a:prstGeom prst="rect">
            <a:avLst/>
          </a:prstGeom>
        </p:spPr>
      </p:pic>
      <p:sp>
        <p:nvSpPr>
          <p:cNvPr id="10" name="TextBox 9">
            <a:extLst>
              <a:ext uri="{FF2B5EF4-FFF2-40B4-BE49-F238E27FC236}">
                <a16:creationId xmlns:a16="http://schemas.microsoft.com/office/drawing/2014/main" id="{6DF671F6-BE7A-665D-1D1F-0E6A2833EBE9}"/>
              </a:ext>
            </a:extLst>
          </p:cNvPr>
          <p:cNvSpPr txBox="1"/>
          <p:nvPr/>
        </p:nvSpPr>
        <p:spPr>
          <a:xfrm>
            <a:off x="1141413" y="788891"/>
            <a:ext cx="3977434" cy="369332"/>
          </a:xfrm>
          <a:prstGeom prst="rect">
            <a:avLst/>
          </a:prstGeom>
          <a:noFill/>
        </p:spPr>
        <p:txBody>
          <a:bodyPr wrap="square" rtlCol="0">
            <a:spAutoFit/>
          </a:bodyPr>
          <a:lstStyle/>
          <a:p>
            <a:r>
              <a:rPr lang="en-US" dirty="0"/>
              <a:t>Front-end to upload quote excel file</a:t>
            </a:r>
            <a:endParaRPr lang="en-IN" dirty="0"/>
          </a:p>
        </p:txBody>
      </p:sp>
      <p:sp>
        <p:nvSpPr>
          <p:cNvPr id="11" name="TextBox 10">
            <a:extLst>
              <a:ext uri="{FF2B5EF4-FFF2-40B4-BE49-F238E27FC236}">
                <a16:creationId xmlns:a16="http://schemas.microsoft.com/office/drawing/2014/main" id="{B20F58C2-AF70-C736-21E9-20D28AEB88E3}"/>
              </a:ext>
            </a:extLst>
          </p:cNvPr>
          <p:cNvSpPr txBox="1"/>
          <p:nvPr/>
        </p:nvSpPr>
        <p:spPr>
          <a:xfrm>
            <a:off x="7861767" y="750605"/>
            <a:ext cx="3977434" cy="369332"/>
          </a:xfrm>
          <a:prstGeom prst="rect">
            <a:avLst/>
          </a:prstGeom>
          <a:noFill/>
        </p:spPr>
        <p:txBody>
          <a:bodyPr wrap="square" rtlCol="0">
            <a:spAutoFit/>
          </a:bodyPr>
          <a:lstStyle/>
          <a:p>
            <a:r>
              <a:rPr lang="en-US" dirty="0"/>
              <a:t>Select the quote file &amp; submit</a:t>
            </a:r>
            <a:endParaRPr lang="en-IN" dirty="0"/>
          </a:p>
        </p:txBody>
      </p:sp>
      <p:sp>
        <p:nvSpPr>
          <p:cNvPr id="12" name="TextBox 11">
            <a:extLst>
              <a:ext uri="{FF2B5EF4-FFF2-40B4-BE49-F238E27FC236}">
                <a16:creationId xmlns:a16="http://schemas.microsoft.com/office/drawing/2014/main" id="{577490A4-3231-F77E-22EB-F320617A5B94}"/>
              </a:ext>
            </a:extLst>
          </p:cNvPr>
          <p:cNvSpPr txBox="1"/>
          <p:nvPr/>
        </p:nvSpPr>
        <p:spPr>
          <a:xfrm>
            <a:off x="5204879" y="3790942"/>
            <a:ext cx="3977434" cy="369332"/>
          </a:xfrm>
          <a:prstGeom prst="rect">
            <a:avLst/>
          </a:prstGeom>
          <a:noFill/>
        </p:spPr>
        <p:txBody>
          <a:bodyPr wrap="square" rtlCol="0">
            <a:spAutoFit/>
          </a:bodyPr>
          <a:lstStyle/>
          <a:p>
            <a:r>
              <a:rPr lang="en-US" dirty="0"/>
              <a:t>Output message</a:t>
            </a:r>
            <a:endParaRPr lang="en-IN" dirty="0"/>
          </a:p>
        </p:txBody>
      </p:sp>
    </p:spTree>
    <p:extLst>
      <p:ext uri="{BB962C8B-B14F-4D97-AF65-F5344CB8AC3E}">
        <p14:creationId xmlns:p14="http://schemas.microsoft.com/office/powerpoint/2010/main" val="419493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A013-3314-CBF4-C791-A236751A4644}"/>
              </a:ext>
            </a:extLst>
          </p:cNvPr>
          <p:cNvSpPr>
            <a:spLocks noGrp="1"/>
          </p:cNvSpPr>
          <p:nvPr>
            <p:ph type="title"/>
          </p:nvPr>
        </p:nvSpPr>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Software specifications</a:t>
            </a:r>
          </a:p>
        </p:txBody>
      </p:sp>
      <p:sp>
        <p:nvSpPr>
          <p:cNvPr id="3" name="Content Placeholder 2">
            <a:extLst>
              <a:ext uri="{FF2B5EF4-FFF2-40B4-BE49-F238E27FC236}">
                <a16:creationId xmlns:a16="http://schemas.microsoft.com/office/drawing/2014/main" id="{C488C32B-0EC2-89B2-385C-61D9F16EBE99}"/>
              </a:ext>
            </a:extLst>
          </p:cNvPr>
          <p:cNvSpPr>
            <a:spLocks noGrp="1"/>
          </p:cNvSpPr>
          <p:nvPr>
            <p:ph idx="1"/>
          </p:nvPr>
        </p:nvSpPr>
        <p:spPr>
          <a:xfrm>
            <a:off x="1046162" y="1860548"/>
            <a:ext cx="9905999" cy="4665758"/>
          </a:xfrm>
        </p:spPr>
        <p:txBody>
          <a:bodyPr vert="horz" lIns="91440" tIns="45720" rIns="91440" bIns="45720" rtlCol="0">
            <a:normAutofit fontScale="92500" lnSpcReduction="20000"/>
          </a:bodyPr>
          <a:lstStyle/>
          <a:p>
            <a:pPr algn="just"/>
            <a:r>
              <a:rPr lang="en-IN" dirty="0">
                <a:latin typeface="Times New Roman" panose="02020603050405020304" pitchFamily="18" charset="0"/>
                <a:cs typeface="Times New Roman" panose="02020603050405020304" pitchFamily="18" charset="0"/>
              </a:rPr>
              <a:t>Python – 3.8.8 with Oracle – 19c as Database</a:t>
            </a:r>
          </a:p>
          <a:p>
            <a:pPr algn="just"/>
            <a:r>
              <a:rPr lang="en-IN" dirty="0">
                <a:latin typeface="Times New Roman" panose="02020603050405020304" pitchFamily="18" charset="0"/>
                <a:cs typeface="Times New Roman" panose="02020603050405020304" pitchFamily="18" charset="0"/>
              </a:rPr>
              <a:t>Flask – 2.1.2</a:t>
            </a:r>
          </a:p>
          <a:p>
            <a:pPr algn="just"/>
            <a:r>
              <a:rPr lang="en-IN" dirty="0">
                <a:latin typeface="Times New Roman" panose="02020603050405020304" pitchFamily="18" charset="0"/>
                <a:cs typeface="Times New Roman" panose="02020603050405020304" pitchFamily="18" charset="0"/>
              </a:rPr>
              <a:t>Pandas – 1.4.2</a:t>
            </a:r>
          </a:p>
          <a:p>
            <a:pPr algn="just"/>
            <a:r>
              <a:rPr lang="en-IN" dirty="0">
                <a:latin typeface="Times New Roman" panose="02020603050405020304" pitchFamily="18" charset="0"/>
                <a:cs typeface="Times New Roman" panose="02020603050405020304" pitchFamily="18" charset="0"/>
              </a:rPr>
              <a:t>NumPy – 1.22.4</a:t>
            </a:r>
          </a:p>
          <a:p>
            <a:pPr algn="just"/>
            <a:r>
              <a:rPr lang="en-IN" dirty="0" err="1">
                <a:latin typeface="Times New Roman" panose="02020603050405020304" pitchFamily="18" charset="0"/>
                <a:cs typeface="Times New Roman" panose="02020603050405020304" pitchFamily="18" charset="0"/>
              </a:rPr>
              <a:t>Os</a:t>
            </a:r>
            <a:r>
              <a:rPr lang="en-IN" dirty="0">
                <a:latin typeface="Times New Roman" panose="02020603050405020304" pitchFamily="18" charset="0"/>
                <a:cs typeface="Times New Roman" panose="02020603050405020304" pitchFamily="18" charset="0"/>
              </a:rPr>
              <a:t> – 0.6.3</a:t>
            </a:r>
          </a:p>
          <a:p>
            <a:pPr algn="just"/>
            <a:r>
              <a:rPr lang="en-IN" dirty="0" err="1">
                <a:latin typeface="Times New Roman" panose="02020603050405020304" pitchFamily="18" charset="0"/>
                <a:cs typeface="Times New Roman" panose="02020603050405020304" pitchFamily="18" charset="0"/>
              </a:rPr>
              <a:t>Sqlalchemy</a:t>
            </a:r>
            <a:r>
              <a:rPr lang="en-IN" dirty="0">
                <a:latin typeface="Times New Roman" panose="02020603050405020304" pitchFamily="18" charset="0"/>
                <a:cs typeface="Times New Roman" panose="02020603050405020304" pitchFamily="18" charset="0"/>
              </a:rPr>
              <a:t> – 1.3.24 (Using this version is critical as some of the functions for executing queries using python from this version are deprecated in higher versions)</a:t>
            </a:r>
          </a:p>
          <a:p>
            <a:pPr algn="just"/>
            <a:r>
              <a:rPr lang="en-IN" dirty="0" err="1">
                <a:latin typeface="Times New Roman" panose="02020603050405020304" pitchFamily="18" charset="0"/>
                <a:cs typeface="Times New Roman" panose="02020603050405020304" pitchFamily="18" charset="0"/>
              </a:rPr>
              <a:t>Openpyxl</a:t>
            </a:r>
            <a:r>
              <a:rPr lang="en-IN" dirty="0">
                <a:latin typeface="Times New Roman" panose="02020603050405020304" pitchFamily="18" charset="0"/>
                <a:cs typeface="Times New Roman" panose="02020603050405020304" pitchFamily="18" charset="0"/>
              </a:rPr>
              <a:t> – 3.0.9</a:t>
            </a:r>
          </a:p>
          <a:p>
            <a:pPr algn="just"/>
            <a:r>
              <a:rPr lang="en-IN" dirty="0" err="1">
                <a:latin typeface="Times New Roman" panose="02020603050405020304" pitchFamily="18" charset="0"/>
                <a:cs typeface="Times New Roman" panose="02020603050405020304" pitchFamily="18" charset="0"/>
              </a:rPr>
              <a:t>Werkzeug</a:t>
            </a:r>
            <a:r>
              <a:rPr lang="en-IN" dirty="0">
                <a:latin typeface="Times New Roman" panose="02020603050405020304" pitchFamily="18" charset="0"/>
                <a:cs typeface="Times New Roman" panose="02020603050405020304" pitchFamily="18" charset="0"/>
              </a:rPr>
              <a:t> – 2.1.2</a:t>
            </a:r>
          </a:p>
          <a:p>
            <a:pPr algn="just"/>
            <a:r>
              <a:rPr lang="en-IN" dirty="0" err="1">
                <a:latin typeface="Times New Roman" panose="02020603050405020304" pitchFamily="18" charset="0"/>
                <a:cs typeface="Times New Roman" panose="02020603050405020304" pitchFamily="18" charset="0"/>
              </a:rPr>
              <a:t>Cx_Oracle</a:t>
            </a:r>
            <a:r>
              <a:rPr lang="en-IN" dirty="0">
                <a:latin typeface="Times New Roman" panose="02020603050405020304" pitchFamily="18" charset="0"/>
                <a:cs typeface="Times New Roman" panose="02020603050405020304" pitchFamily="18" charset="0"/>
              </a:rPr>
              <a:t> – 8.3.0</a:t>
            </a:r>
          </a:p>
        </p:txBody>
      </p:sp>
      <p:pic>
        <p:nvPicPr>
          <p:cNvPr id="4" name="Picture 2" descr="insurance">
            <a:extLst>
              <a:ext uri="{FF2B5EF4-FFF2-40B4-BE49-F238E27FC236}">
                <a16:creationId xmlns:a16="http://schemas.microsoft.com/office/drawing/2014/main" id="{FB5162FF-DD15-13C6-99B3-5932A8905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053" y="265581"/>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29B877-617E-D29C-5C12-3ED298A35E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265581"/>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74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8669-9E48-A9E0-FD45-0D3326F4CE3D}"/>
              </a:ext>
            </a:extLst>
          </p:cNvPr>
          <p:cNvSpPr>
            <a:spLocks noGrp="1"/>
          </p:cNvSpPr>
          <p:nvPr>
            <p:ph type="title"/>
          </p:nvPr>
        </p:nvSpPr>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acknowledgements</a:t>
            </a:r>
          </a:p>
        </p:txBody>
      </p:sp>
      <p:sp>
        <p:nvSpPr>
          <p:cNvPr id="3" name="Content Placeholder 2">
            <a:extLst>
              <a:ext uri="{FF2B5EF4-FFF2-40B4-BE49-F238E27FC236}">
                <a16:creationId xmlns:a16="http://schemas.microsoft.com/office/drawing/2014/main" id="{0620C371-8B4B-D627-93A7-CDF42DB7CC84}"/>
              </a:ext>
            </a:extLst>
          </p:cNvPr>
          <p:cNvSpPr>
            <a:spLocks noGrp="1"/>
          </p:cNvSpPr>
          <p:nvPr>
            <p:ph idx="1"/>
          </p:nvPr>
        </p:nvSpPr>
        <p:spPr>
          <a:xfrm>
            <a:off x="1141413" y="1746858"/>
            <a:ext cx="9905999" cy="4503737"/>
          </a:xfrm>
        </p:spPr>
        <p:txBody>
          <a:bodyPr vert="horz" lIns="91440" tIns="45720" rIns="91440" bIns="45720" rtlCol="0">
            <a:normAutofit/>
          </a:bodyPr>
          <a:lstStyle/>
          <a:p>
            <a:pPr marL="0" indent="0" algn="just">
              <a:buNone/>
            </a:pPr>
            <a:r>
              <a:rPr lang="en-IN" dirty="0">
                <a:latin typeface="Times New Roman" panose="02020603050405020304" pitchFamily="18" charset="0"/>
                <a:cs typeface="Times New Roman" panose="02020603050405020304" pitchFamily="18" charset="0"/>
              </a:rPr>
              <a:t>We would like to express our gratitude to </a:t>
            </a:r>
            <a:r>
              <a:rPr lang="en-IN" b="1" u="sng" dirty="0">
                <a:latin typeface="Times New Roman" panose="02020603050405020304" pitchFamily="18" charset="0"/>
                <a:cs typeface="Times New Roman" panose="02020603050405020304" pitchFamily="18" charset="0"/>
              </a:rPr>
              <a:t>Senior VP-IT Mr. Naresh Jha &amp; HDFC ERGO</a:t>
            </a:r>
            <a:r>
              <a:rPr lang="en-IN" dirty="0">
                <a:latin typeface="Times New Roman" panose="02020603050405020304" pitchFamily="18" charset="0"/>
                <a:cs typeface="Times New Roman" panose="02020603050405020304" pitchFamily="18" charset="0"/>
              </a:rPr>
              <a:t>, who gave us this golden opportunity to do this wonderful project of </a:t>
            </a:r>
            <a:r>
              <a:rPr lang="en-IN" sz="2400" dirty="0">
                <a:latin typeface="Times New Roman" panose="02020603050405020304" pitchFamily="18" charset="0"/>
                <a:cs typeface="Times New Roman" panose="02020603050405020304" pitchFamily="18" charset="0"/>
              </a:rPr>
              <a:t>Quote Extraction </a:t>
            </a:r>
            <a:r>
              <a:rPr lang="en-IN" dirty="0">
                <a:latin typeface="Times New Roman" panose="02020603050405020304" pitchFamily="18" charset="0"/>
                <a:cs typeface="Times New Roman" panose="02020603050405020304" pitchFamily="18" charset="0"/>
              </a:rPr>
              <a:t>A</a:t>
            </a:r>
            <a:r>
              <a:rPr lang="en-IN" sz="2400" dirty="0">
                <a:latin typeface="Times New Roman" panose="02020603050405020304" pitchFamily="18" charset="0"/>
                <a:cs typeface="Times New Roman" panose="02020603050405020304" pitchFamily="18" charset="0"/>
              </a:rPr>
              <a:t>utomation API</a:t>
            </a:r>
            <a:r>
              <a:rPr lang="en-IN" dirty="0">
                <a:latin typeface="Times New Roman" panose="02020603050405020304" pitchFamily="18" charset="0"/>
                <a:cs typeface="Times New Roman" panose="02020603050405020304" pitchFamily="18" charset="0"/>
              </a:rPr>
              <a:t>.  We learned many new concepts in python and SQL programming, which have added to our skillset and have helped us grow.  Secondly, we would also like to thank our mentors </a:t>
            </a:r>
            <a:r>
              <a:rPr lang="en-IN" b="1" u="sng" dirty="0">
                <a:latin typeface="Times New Roman" panose="02020603050405020304" pitchFamily="18" charset="0"/>
                <a:cs typeface="Times New Roman" panose="02020603050405020304" pitchFamily="18" charset="0"/>
              </a:rPr>
              <a:t>Mr. Ketan </a:t>
            </a:r>
            <a:r>
              <a:rPr lang="en-IN" b="1" u="sng" dirty="0" err="1">
                <a:latin typeface="Times New Roman" panose="02020603050405020304" pitchFamily="18" charset="0"/>
                <a:cs typeface="Times New Roman" panose="02020603050405020304" pitchFamily="18" charset="0"/>
              </a:rPr>
              <a:t>Khandagale</a:t>
            </a:r>
            <a:r>
              <a:rPr lang="en-IN" dirty="0">
                <a:latin typeface="Times New Roman" panose="02020603050405020304" pitchFamily="18" charset="0"/>
                <a:cs typeface="Times New Roman" panose="02020603050405020304" pitchFamily="18" charset="0"/>
              </a:rPr>
              <a:t> and </a:t>
            </a:r>
            <a:r>
              <a:rPr lang="en-IN" b="1" u="sng" dirty="0">
                <a:latin typeface="Times New Roman" panose="02020603050405020304" pitchFamily="18" charset="0"/>
                <a:cs typeface="Times New Roman" panose="02020603050405020304" pitchFamily="18" charset="0"/>
              </a:rPr>
              <a:t>Mr. Swapnil </a:t>
            </a:r>
            <a:r>
              <a:rPr lang="en-IN" b="1" u="sng" dirty="0" err="1">
                <a:latin typeface="Times New Roman" panose="02020603050405020304" pitchFamily="18" charset="0"/>
                <a:cs typeface="Times New Roman" panose="02020603050405020304" pitchFamily="18" charset="0"/>
              </a:rPr>
              <a:t>Gunjal</a:t>
            </a:r>
            <a:r>
              <a:rPr lang="en-IN" b="1" u="sng"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for assisting us in completing this project and providing help and support at every step of the project.  Lastly, we would also like to thank our </a:t>
            </a:r>
            <a:r>
              <a:rPr lang="en-IN" b="1" dirty="0">
                <a:latin typeface="Times New Roman" panose="02020603050405020304" pitchFamily="18" charset="0"/>
                <a:cs typeface="Times New Roman" panose="02020603050405020304" pitchFamily="18" charset="0"/>
              </a:rPr>
              <a:t>parents</a:t>
            </a:r>
            <a:r>
              <a:rPr lang="en-IN" dirty="0">
                <a:latin typeface="Times New Roman" panose="02020603050405020304" pitchFamily="18" charset="0"/>
                <a:cs typeface="Times New Roman" panose="02020603050405020304" pitchFamily="18" charset="0"/>
              </a:rPr>
              <a:t> for helping us finalize this project within the stipulated time frame.  We are grateful for getting this opportunity.  Thank you.</a:t>
            </a:r>
          </a:p>
        </p:txBody>
      </p:sp>
      <p:pic>
        <p:nvPicPr>
          <p:cNvPr id="2050" name="Picture 2" descr="insurance">
            <a:extLst>
              <a:ext uri="{FF2B5EF4-FFF2-40B4-BE49-F238E27FC236}">
                <a16:creationId xmlns:a16="http://schemas.microsoft.com/office/drawing/2014/main" id="{F311140F-3B45-5853-4559-5DBC78A31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053" y="453839"/>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6582AE-8938-3FAC-D666-974860C957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453839"/>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0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D0B06D-CE60-B9B5-985B-DEE87DA2E117}"/>
              </a:ext>
            </a:extLst>
          </p:cNvPr>
          <p:cNvSpPr txBox="1"/>
          <p:nvPr/>
        </p:nvSpPr>
        <p:spPr>
          <a:xfrm>
            <a:off x="4751295" y="3039035"/>
            <a:ext cx="2528046"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THANK YOU</a:t>
            </a:r>
            <a:endParaRPr lang="en-I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8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FF1A-79C3-EA66-CE2C-808586ACA636}"/>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043CFAE3-4477-8A61-33F0-47D2AF4310B2}"/>
              </a:ext>
            </a:extLst>
          </p:cNvPr>
          <p:cNvSpPr>
            <a:spLocks noGrp="1"/>
          </p:cNvSpPr>
          <p:nvPr>
            <p:ph idx="1"/>
          </p:nvPr>
        </p:nvSpPr>
        <p:spPr>
          <a:xfrm>
            <a:off x="1141412" y="1722248"/>
            <a:ext cx="9905999" cy="4839917"/>
          </a:xfrm>
        </p:spPr>
        <p:txBody>
          <a:bodyPr>
            <a:normAutofit fontScale="85000" lnSpcReduction="20000"/>
          </a:bodyPr>
          <a:lstStyle/>
          <a:p>
            <a:pPr algn="just"/>
            <a:r>
              <a:rPr lang="en-IN" dirty="0">
                <a:latin typeface="Times New Roman" panose="02020603050405020304" pitchFamily="18" charset="0"/>
                <a:cs typeface="Times New Roman" panose="02020603050405020304" pitchFamily="18" charset="0"/>
              </a:rPr>
              <a:t>Objective</a:t>
            </a:r>
          </a:p>
          <a:p>
            <a:pPr algn="just"/>
            <a:r>
              <a:rPr lang="en-IN" dirty="0">
                <a:latin typeface="Times New Roman" panose="02020603050405020304" pitchFamily="18" charset="0"/>
                <a:cs typeface="Times New Roman" panose="02020603050405020304" pitchFamily="18" charset="0"/>
              </a:rPr>
              <a:t>Current Process</a:t>
            </a:r>
          </a:p>
          <a:p>
            <a:pPr algn="just"/>
            <a:r>
              <a:rPr lang="en-IN" dirty="0">
                <a:latin typeface="Times New Roman" panose="02020603050405020304" pitchFamily="18" charset="0"/>
                <a:cs typeface="Times New Roman" panose="02020603050405020304" pitchFamily="18" charset="0"/>
              </a:rPr>
              <a:t>Challenges with Current Process</a:t>
            </a:r>
          </a:p>
          <a:p>
            <a:pPr algn="just"/>
            <a:r>
              <a:rPr lang="en-IN" dirty="0">
                <a:latin typeface="Times New Roman" panose="02020603050405020304" pitchFamily="18" charset="0"/>
                <a:cs typeface="Times New Roman" panose="02020603050405020304" pitchFamily="18" charset="0"/>
              </a:rPr>
              <a:t>Modified Process</a:t>
            </a:r>
          </a:p>
          <a:p>
            <a:pPr algn="just"/>
            <a:r>
              <a:rPr lang="en-IN" dirty="0">
                <a:latin typeface="Times New Roman" panose="02020603050405020304" pitchFamily="18" charset="0"/>
                <a:cs typeface="Times New Roman" panose="02020603050405020304" pitchFamily="18" charset="0"/>
              </a:rPr>
              <a:t>Advantages of Modified Process</a:t>
            </a:r>
          </a:p>
          <a:p>
            <a:pPr algn="just"/>
            <a:r>
              <a:rPr lang="en-IN" dirty="0">
                <a:latin typeface="Times New Roman" panose="02020603050405020304" pitchFamily="18" charset="0"/>
                <a:cs typeface="Times New Roman" panose="02020603050405020304" pitchFamily="18" charset="0"/>
              </a:rPr>
              <a:t>Managing Redundancy in Lead ID</a:t>
            </a:r>
          </a:p>
          <a:p>
            <a:pPr algn="just"/>
            <a:r>
              <a:rPr lang="en-IN" dirty="0">
                <a:latin typeface="Times New Roman" panose="02020603050405020304" pitchFamily="18" charset="0"/>
                <a:cs typeface="Times New Roman" panose="02020603050405020304" pitchFamily="18" charset="0"/>
              </a:rPr>
              <a:t>Products</a:t>
            </a:r>
          </a:p>
          <a:p>
            <a:pPr algn="just"/>
            <a:r>
              <a:rPr lang="en-IN" dirty="0">
                <a:latin typeface="Times New Roman" panose="02020603050405020304" pitchFamily="18" charset="0"/>
                <a:cs typeface="Times New Roman" panose="02020603050405020304" pitchFamily="18" charset="0"/>
              </a:rPr>
              <a:t>API Code Flow</a:t>
            </a:r>
          </a:p>
          <a:p>
            <a:pPr algn="just"/>
            <a:r>
              <a:rPr lang="en-IN" dirty="0">
                <a:latin typeface="Times New Roman" panose="02020603050405020304" pitchFamily="18" charset="0"/>
                <a:cs typeface="Times New Roman" panose="02020603050405020304" pitchFamily="18" charset="0"/>
              </a:rPr>
              <a:t>Demo</a:t>
            </a:r>
          </a:p>
          <a:p>
            <a:pPr algn="just"/>
            <a:r>
              <a:rPr lang="en-IN" dirty="0">
                <a:latin typeface="Times New Roman" panose="02020603050405020304" pitchFamily="18" charset="0"/>
                <a:cs typeface="Times New Roman" panose="02020603050405020304" pitchFamily="18" charset="0"/>
              </a:rPr>
              <a:t>Software Specifications</a:t>
            </a:r>
          </a:p>
          <a:p>
            <a:pPr algn="just"/>
            <a:r>
              <a:rPr lang="en-IN" dirty="0">
                <a:latin typeface="Times New Roman" panose="02020603050405020304" pitchFamily="18" charset="0"/>
                <a:cs typeface="Times New Roman" panose="02020603050405020304" pitchFamily="18" charset="0"/>
              </a:rPr>
              <a:t>Acknowledgements</a:t>
            </a:r>
          </a:p>
          <a:p>
            <a:pPr marL="0" indent="0" algn="just">
              <a:buNone/>
            </a:pPr>
            <a:endParaRPr lang="en-IN" dirty="0">
              <a:latin typeface="Times New Roman" panose="02020603050405020304" pitchFamily="18" charset="0"/>
              <a:cs typeface="Times New Roman" panose="02020603050405020304" pitchFamily="18" charset="0"/>
            </a:endParaRPr>
          </a:p>
        </p:txBody>
      </p:sp>
      <p:pic>
        <p:nvPicPr>
          <p:cNvPr id="4" name="Picture 2" descr="insurance">
            <a:extLst>
              <a:ext uri="{FF2B5EF4-FFF2-40B4-BE49-F238E27FC236}">
                <a16:creationId xmlns:a16="http://schemas.microsoft.com/office/drawing/2014/main" id="{8879E186-46DA-5BF5-CEFE-CFAB52D25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053" y="453839"/>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0C4AF99-27E8-1F10-E86E-4A89FE83C8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453839"/>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7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F1FD-7965-5A4D-6806-B8A4EC85EFF9}"/>
              </a:ext>
            </a:extLst>
          </p:cNvPr>
          <p:cNvSpPr>
            <a:spLocks noGrp="1"/>
          </p:cNvSpPr>
          <p:nvPr>
            <p:ph type="title"/>
          </p:nvPr>
        </p:nvSpPr>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objective</a:t>
            </a:r>
          </a:p>
        </p:txBody>
      </p:sp>
      <p:sp>
        <p:nvSpPr>
          <p:cNvPr id="3" name="Content Placeholder 2">
            <a:extLst>
              <a:ext uri="{FF2B5EF4-FFF2-40B4-BE49-F238E27FC236}">
                <a16:creationId xmlns:a16="http://schemas.microsoft.com/office/drawing/2014/main" id="{F76BE1D3-F925-8A29-55DA-4B7EFDA3B72F}"/>
              </a:ext>
            </a:extLst>
          </p:cNvPr>
          <p:cNvSpPr>
            <a:spLocks noGrp="1"/>
          </p:cNvSpPr>
          <p:nvPr>
            <p:ph idx="1"/>
          </p:nvPr>
        </p:nvSpPr>
        <p:spPr>
          <a:xfrm>
            <a:off x="1141412" y="2689715"/>
            <a:ext cx="9905999" cy="2071198"/>
          </a:xfrm>
        </p:spPr>
        <p:txBody>
          <a:bodyPr vert="horz" lIns="91440" tIns="45720" rIns="91440" bIns="45720" rtlCol="0">
            <a:normAutofit/>
          </a:bodyPr>
          <a:lstStyle/>
          <a:p>
            <a:pPr marL="0" indent="0" algn="just">
              <a:buNone/>
            </a:pPr>
            <a:r>
              <a:rPr lang="en-IN" sz="2600" i="1" dirty="0">
                <a:latin typeface="Times New Roman" panose="02020603050405020304" pitchFamily="18" charset="0"/>
                <a:cs typeface="Times New Roman" panose="02020603050405020304" pitchFamily="18" charset="0"/>
              </a:rPr>
              <a:t>Create an API to automate the process of validation, extraction, and storage of data from Insurance Quote Excel into Database, thereby removing manual data entry and expediting the policy issuance process.</a:t>
            </a:r>
          </a:p>
        </p:txBody>
      </p:sp>
      <p:pic>
        <p:nvPicPr>
          <p:cNvPr id="4" name="Picture 2" descr="insurance">
            <a:extLst>
              <a:ext uri="{FF2B5EF4-FFF2-40B4-BE49-F238E27FC236}">
                <a16:creationId xmlns:a16="http://schemas.microsoft.com/office/drawing/2014/main" id="{61F6C094-0C79-F652-55E9-8AD6428D4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053" y="453839"/>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529138-0BB5-39C7-ACFF-32A4853A4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453839"/>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31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B5AE-2FFD-2ACA-26C6-288695AF6B39}"/>
              </a:ext>
            </a:extLst>
          </p:cNvPr>
          <p:cNvSpPr>
            <a:spLocks noGrp="1"/>
          </p:cNvSpPr>
          <p:nvPr>
            <p:ph type="title"/>
          </p:nvPr>
        </p:nvSpPr>
        <p:spPr>
          <a:xfrm>
            <a:off x="1130295" y="95948"/>
            <a:ext cx="6435917" cy="1357692"/>
          </a:xfrm>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Current process</a:t>
            </a:r>
          </a:p>
        </p:txBody>
      </p:sp>
      <p:sp>
        <p:nvSpPr>
          <p:cNvPr id="54" name="Rectangle 53">
            <a:extLst>
              <a:ext uri="{FF2B5EF4-FFF2-40B4-BE49-F238E27FC236}">
                <a16:creationId xmlns:a16="http://schemas.microsoft.com/office/drawing/2014/main" id="{774B0710-02D0-D556-A3E2-F821EADBEF2B}"/>
              </a:ext>
            </a:extLst>
          </p:cNvPr>
          <p:cNvSpPr/>
          <p:nvPr/>
        </p:nvSpPr>
        <p:spPr>
          <a:xfrm>
            <a:off x="1143002" y="1661137"/>
            <a:ext cx="2590794"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94521893-1D37-1A6D-2227-BAB3AA16E15C}"/>
              </a:ext>
            </a:extLst>
          </p:cNvPr>
          <p:cNvSpPr txBox="1"/>
          <p:nvPr/>
        </p:nvSpPr>
        <p:spPr>
          <a:xfrm>
            <a:off x="1167239" y="1773768"/>
            <a:ext cx="2590794" cy="584775"/>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UW provides Salesperson the quotation excel template</a:t>
            </a:r>
          </a:p>
        </p:txBody>
      </p:sp>
      <p:sp>
        <p:nvSpPr>
          <p:cNvPr id="60" name="Rectangle 59">
            <a:extLst>
              <a:ext uri="{FF2B5EF4-FFF2-40B4-BE49-F238E27FC236}">
                <a16:creationId xmlns:a16="http://schemas.microsoft.com/office/drawing/2014/main" id="{03AE58C7-1B5A-522D-52E7-1C6A950D6E50}"/>
              </a:ext>
            </a:extLst>
          </p:cNvPr>
          <p:cNvSpPr/>
          <p:nvPr/>
        </p:nvSpPr>
        <p:spPr>
          <a:xfrm>
            <a:off x="4602968" y="1639772"/>
            <a:ext cx="2320634"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3176E27F-D126-3983-1B4F-3B29FDD0C855}"/>
              </a:ext>
            </a:extLst>
          </p:cNvPr>
          <p:cNvSpPr txBox="1"/>
          <p:nvPr/>
        </p:nvSpPr>
        <p:spPr>
          <a:xfrm>
            <a:off x="4573237" y="1666261"/>
            <a:ext cx="2413172" cy="830997"/>
          </a:xfrm>
          <a:prstGeom prst="rect">
            <a:avLst/>
          </a:prstGeom>
          <a:noFill/>
          <a:ln w="28575">
            <a:noFill/>
          </a:ln>
        </p:spPr>
        <p:txBody>
          <a:bodyPr wrap="square" rtlCol="0">
            <a:spAutoFit/>
          </a:bodyPr>
          <a:lstStyle/>
          <a:p>
            <a:r>
              <a:rPr lang="en-IN" sz="1600" dirty="0">
                <a:latin typeface="Times New Roman" panose="02020603050405020304" pitchFamily="18" charset="0"/>
                <a:cs typeface="Times New Roman" panose="02020603050405020304" pitchFamily="18" charset="0"/>
              </a:rPr>
              <a:t>Salesperson fills customer and risk details into excel sheet</a:t>
            </a:r>
          </a:p>
        </p:txBody>
      </p:sp>
      <p:sp>
        <p:nvSpPr>
          <p:cNvPr id="67" name="Rectangle 66">
            <a:extLst>
              <a:ext uri="{FF2B5EF4-FFF2-40B4-BE49-F238E27FC236}">
                <a16:creationId xmlns:a16="http://schemas.microsoft.com/office/drawing/2014/main" id="{0A0C3E59-3913-E3EF-9543-E393FAB9E28D}"/>
              </a:ext>
            </a:extLst>
          </p:cNvPr>
          <p:cNvSpPr/>
          <p:nvPr/>
        </p:nvSpPr>
        <p:spPr>
          <a:xfrm>
            <a:off x="7964057" y="1609597"/>
            <a:ext cx="2907141"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5A635937-4AA3-3539-1A11-FBF1A5BCCEE5}"/>
              </a:ext>
            </a:extLst>
          </p:cNvPr>
          <p:cNvSpPr txBox="1"/>
          <p:nvPr/>
        </p:nvSpPr>
        <p:spPr>
          <a:xfrm>
            <a:off x="8001001" y="1614957"/>
            <a:ext cx="3023067" cy="830997"/>
          </a:xfrm>
          <a:prstGeom prst="rect">
            <a:avLst/>
          </a:prstGeom>
          <a:noFill/>
          <a:ln w="28575">
            <a:noFill/>
          </a:ln>
        </p:spPr>
        <p:txBody>
          <a:bodyPr wrap="square" rtlCol="0">
            <a:spAutoFit/>
          </a:bodyPr>
          <a:lstStyle/>
          <a:p>
            <a:r>
              <a:rPr lang="en-IN" sz="1600" dirty="0">
                <a:latin typeface="Times New Roman" panose="02020603050405020304" pitchFamily="18" charset="0"/>
                <a:cs typeface="Times New Roman" panose="02020603050405020304" pitchFamily="18" charset="0"/>
              </a:rPr>
              <a:t>Salesperson sends filled excel back to UW for quote calculation and approval</a:t>
            </a:r>
          </a:p>
        </p:txBody>
      </p:sp>
      <p:sp>
        <p:nvSpPr>
          <p:cNvPr id="69" name="Rectangle 68">
            <a:extLst>
              <a:ext uri="{FF2B5EF4-FFF2-40B4-BE49-F238E27FC236}">
                <a16:creationId xmlns:a16="http://schemas.microsoft.com/office/drawing/2014/main" id="{0FCDAFC8-FDFC-5D38-C341-A1A9D511C582}"/>
              </a:ext>
            </a:extLst>
          </p:cNvPr>
          <p:cNvSpPr/>
          <p:nvPr/>
        </p:nvSpPr>
        <p:spPr>
          <a:xfrm>
            <a:off x="8070274" y="3327687"/>
            <a:ext cx="2694705"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F5A465F1-DFA2-60EE-AF51-51641E56E922}"/>
              </a:ext>
            </a:extLst>
          </p:cNvPr>
          <p:cNvSpPr txBox="1"/>
          <p:nvPr/>
        </p:nvSpPr>
        <p:spPr>
          <a:xfrm>
            <a:off x="8070274" y="3488282"/>
            <a:ext cx="2987051" cy="584775"/>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UW calculates quote and sends </a:t>
            </a:r>
          </a:p>
          <a:p>
            <a:r>
              <a:rPr lang="en-IN" sz="1600" dirty="0">
                <a:latin typeface="Times New Roman" panose="02020603050405020304" pitchFamily="18" charset="0"/>
                <a:cs typeface="Times New Roman" panose="02020603050405020304" pitchFamily="18" charset="0"/>
              </a:rPr>
              <a:t>it to salesperson</a:t>
            </a:r>
          </a:p>
        </p:txBody>
      </p:sp>
      <p:sp>
        <p:nvSpPr>
          <p:cNvPr id="71" name="Rectangle 70">
            <a:extLst>
              <a:ext uri="{FF2B5EF4-FFF2-40B4-BE49-F238E27FC236}">
                <a16:creationId xmlns:a16="http://schemas.microsoft.com/office/drawing/2014/main" id="{8560C3B2-0EE4-18CE-F15A-F1761473B0EE}"/>
              </a:ext>
            </a:extLst>
          </p:cNvPr>
          <p:cNvSpPr/>
          <p:nvPr/>
        </p:nvSpPr>
        <p:spPr>
          <a:xfrm>
            <a:off x="4512916" y="3327687"/>
            <a:ext cx="2694705"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A0D7DB0B-C8C2-8F66-D6B7-9D3D6CC57C43}"/>
              </a:ext>
            </a:extLst>
          </p:cNvPr>
          <p:cNvSpPr txBox="1"/>
          <p:nvPr/>
        </p:nvSpPr>
        <p:spPr>
          <a:xfrm>
            <a:off x="4475972" y="3326579"/>
            <a:ext cx="2987051" cy="830997"/>
          </a:xfrm>
          <a:prstGeom prst="rect">
            <a:avLst/>
          </a:prstGeom>
          <a:noFill/>
          <a:ln w="28575">
            <a:noFill/>
          </a:ln>
        </p:spPr>
        <p:txBody>
          <a:bodyPr wrap="square" rtlCol="0">
            <a:spAutoFit/>
          </a:bodyPr>
          <a:lstStyle/>
          <a:p>
            <a:r>
              <a:rPr lang="en-IN" sz="1600" dirty="0">
                <a:latin typeface="Times New Roman" panose="02020603050405020304" pitchFamily="18" charset="0"/>
                <a:cs typeface="Times New Roman" panose="02020603050405020304" pitchFamily="18" charset="0"/>
              </a:rPr>
              <a:t>Salesperson tells customer the calculated quote and collects cheque</a:t>
            </a:r>
          </a:p>
        </p:txBody>
      </p:sp>
      <p:sp>
        <p:nvSpPr>
          <p:cNvPr id="73" name="Rectangle 72">
            <a:extLst>
              <a:ext uri="{FF2B5EF4-FFF2-40B4-BE49-F238E27FC236}">
                <a16:creationId xmlns:a16="http://schemas.microsoft.com/office/drawing/2014/main" id="{54CE1845-2FC5-2A82-A960-F568947C92BF}"/>
              </a:ext>
            </a:extLst>
          </p:cNvPr>
          <p:cNvSpPr/>
          <p:nvPr/>
        </p:nvSpPr>
        <p:spPr>
          <a:xfrm>
            <a:off x="1039091" y="3338320"/>
            <a:ext cx="2694705"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85844C88-881C-90AA-C5DD-A7A69D8B7C82}"/>
              </a:ext>
            </a:extLst>
          </p:cNvPr>
          <p:cNvSpPr txBox="1"/>
          <p:nvPr/>
        </p:nvSpPr>
        <p:spPr>
          <a:xfrm>
            <a:off x="1002147" y="3327687"/>
            <a:ext cx="2987051" cy="830997"/>
          </a:xfrm>
          <a:prstGeom prst="rect">
            <a:avLst/>
          </a:prstGeom>
          <a:noFill/>
          <a:ln w="28575">
            <a:noFill/>
          </a:ln>
        </p:spPr>
        <p:txBody>
          <a:bodyPr wrap="square" rtlCol="0">
            <a:spAutoFit/>
          </a:bodyPr>
          <a:lstStyle/>
          <a:p>
            <a:r>
              <a:rPr lang="en-IN" sz="1600" dirty="0">
                <a:latin typeface="Times New Roman" panose="02020603050405020304" pitchFamily="18" charset="0"/>
                <a:cs typeface="Times New Roman" panose="02020603050405020304" pitchFamily="18" charset="0"/>
              </a:rPr>
              <a:t>Salesperson submits cheque </a:t>
            </a:r>
          </a:p>
          <a:p>
            <a:r>
              <a:rPr lang="en-IN" sz="1600" dirty="0">
                <a:latin typeface="Times New Roman" panose="02020603050405020304" pitchFamily="18" charset="0"/>
                <a:cs typeface="Times New Roman" panose="02020603050405020304" pitchFamily="18" charset="0"/>
              </a:rPr>
              <a:t>along with quote sheet to the operations team</a:t>
            </a:r>
          </a:p>
        </p:txBody>
      </p:sp>
      <p:sp>
        <p:nvSpPr>
          <p:cNvPr id="75" name="Rectangle 74">
            <a:extLst>
              <a:ext uri="{FF2B5EF4-FFF2-40B4-BE49-F238E27FC236}">
                <a16:creationId xmlns:a16="http://schemas.microsoft.com/office/drawing/2014/main" id="{5D89AD6B-CFC0-E01B-C3E1-56B34CD75E79}"/>
              </a:ext>
            </a:extLst>
          </p:cNvPr>
          <p:cNvSpPr/>
          <p:nvPr/>
        </p:nvSpPr>
        <p:spPr>
          <a:xfrm>
            <a:off x="1039091" y="5022284"/>
            <a:ext cx="2694705" cy="1077218"/>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7983079F-F214-9814-3A2F-DF8383EE18B6}"/>
              </a:ext>
            </a:extLst>
          </p:cNvPr>
          <p:cNvSpPr txBox="1"/>
          <p:nvPr/>
        </p:nvSpPr>
        <p:spPr>
          <a:xfrm>
            <a:off x="969110" y="5054513"/>
            <a:ext cx="2987051" cy="830997"/>
          </a:xfrm>
          <a:prstGeom prst="rect">
            <a:avLst/>
          </a:prstGeom>
          <a:noFill/>
          <a:ln w="28575">
            <a:noFill/>
          </a:ln>
        </p:spPr>
        <p:txBody>
          <a:bodyPr wrap="square" rtlCol="0">
            <a:spAutoFit/>
          </a:bodyPr>
          <a:lstStyle/>
          <a:p>
            <a:r>
              <a:rPr lang="en-IN" sz="1600" dirty="0">
                <a:latin typeface="Times New Roman" panose="02020603050405020304" pitchFamily="18" charset="0"/>
                <a:cs typeface="Times New Roman" panose="02020603050405020304" pitchFamily="18" charset="0"/>
              </a:rPr>
              <a:t>Operations team manually </a:t>
            </a:r>
          </a:p>
          <a:p>
            <a:r>
              <a:rPr lang="en-IN" sz="1600" dirty="0">
                <a:latin typeface="Times New Roman" panose="02020603050405020304" pitchFamily="18" charset="0"/>
                <a:cs typeface="Times New Roman" panose="02020603050405020304" pitchFamily="18" charset="0"/>
              </a:rPr>
              <a:t>enters data from excel sheet into front-end application</a:t>
            </a:r>
          </a:p>
        </p:txBody>
      </p:sp>
      <p:sp>
        <p:nvSpPr>
          <p:cNvPr id="77" name="Rectangle 76">
            <a:extLst>
              <a:ext uri="{FF2B5EF4-FFF2-40B4-BE49-F238E27FC236}">
                <a16:creationId xmlns:a16="http://schemas.microsoft.com/office/drawing/2014/main" id="{CAE9433D-C0C9-F63C-E41E-F4655B364DBB}"/>
              </a:ext>
            </a:extLst>
          </p:cNvPr>
          <p:cNvSpPr/>
          <p:nvPr/>
        </p:nvSpPr>
        <p:spPr>
          <a:xfrm>
            <a:off x="4512916" y="5054513"/>
            <a:ext cx="2694705" cy="1044989"/>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05211C6A-28C1-0D1A-CCA9-1FCECC2ABE6E}"/>
              </a:ext>
            </a:extLst>
          </p:cNvPr>
          <p:cNvSpPr txBox="1"/>
          <p:nvPr/>
        </p:nvSpPr>
        <p:spPr>
          <a:xfrm>
            <a:off x="4639126" y="5225390"/>
            <a:ext cx="2987051" cy="584775"/>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Operations team issues the </a:t>
            </a:r>
          </a:p>
          <a:p>
            <a:r>
              <a:rPr lang="en-IN" sz="1600" dirty="0">
                <a:latin typeface="Times New Roman" panose="02020603050405020304" pitchFamily="18" charset="0"/>
                <a:cs typeface="Times New Roman" panose="02020603050405020304" pitchFamily="18" charset="0"/>
              </a:rPr>
              <a:t>policy</a:t>
            </a:r>
          </a:p>
        </p:txBody>
      </p:sp>
      <p:sp>
        <p:nvSpPr>
          <p:cNvPr id="80" name="Oval 79">
            <a:extLst>
              <a:ext uri="{FF2B5EF4-FFF2-40B4-BE49-F238E27FC236}">
                <a16:creationId xmlns:a16="http://schemas.microsoft.com/office/drawing/2014/main" id="{9EC29C46-C127-C017-FB35-5404F9B0D7D8}"/>
              </a:ext>
            </a:extLst>
          </p:cNvPr>
          <p:cNvSpPr/>
          <p:nvPr/>
        </p:nvSpPr>
        <p:spPr>
          <a:xfrm>
            <a:off x="2034987" y="1208162"/>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1</a:t>
            </a:r>
          </a:p>
        </p:txBody>
      </p:sp>
      <p:sp>
        <p:nvSpPr>
          <p:cNvPr id="81" name="Oval 80">
            <a:extLst>
              <a:ext uri="{FF2B5EF4-FFF2-40B4-BE49-F238E27FC236}">
                <a16:creationId xmlns:a16="http://schemas.microsoft.com/office/drawing/2014/main" id="{336A8928-D6D0-9FEC-4AB4-40C4AAACCE95}"/>
              </a:ext>
            </a:extLst>
          </p:cNvPr>
          <p:cNvSpPr/>
          <p:nvPr/>
        </p:nvSpPr>
        <p:spPr>
          <a:xfrm>
            <a:off x="5561579" y="1205512"/>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2</a:t>
            </a:r>
          </a:p>
        </p:txBody>
      </p:sp>
      <p:sp>
        <p:nvSpPr>
          <p:cNvPr id="82" name="Oval 81">
            <a:extLst>
              <a:ext uri="{FF2B5EF4-FFF2-40B4-BE49-F238E27FC236}">
                <a16:creationId xmlns:a16="http://schemas.microsoft.com/office/drawing/2014/main" id="{4F7A7039-B223-5E44-40D0-2A9AED2F4029}"/>
              </a:ext>
            </a:extLst>
          </p:cNvPr>
          <p:cNvSpPr/>
          <p:nvPr/>
        </p:nvSpPr>
        <p:spPr>
          <a:xfrm>
            <a:off x="9267877" y="1205512"/>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3</a:t>
            </a:r>
          </a:p>
        </p:txBody>
      </p:sp>
      <p:sp>
        <p:nvSpPr>
          <p:cNvPr id="83" name="Oval 82">
            <a:extLst>
              <a:ext uri="{FF2B5EF4-FFF2-40B4-BE49-F238E27FC236}">
                <a16:creationId xmlns:a16="http://schemas.microsoft.com/office/drawing/2014/main" id="{2FBA56FC-57C0-C8AA-45B4-25FC38B41FD6}"/>
              </a:ext>
            </a:extLst>
          </p:cNvPr>
          <p:cNvSpPr/>
          <p:nvPr/>
        </p:nvSpPr>
        <p:spPr>
          <a:xfrm>
            <a:off x="2034987" y="2874708"/>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6</a:t>
            </a:r>
          </a:p>
        </p:txBody>
      </p:sp>
      <p:sp>
        <p:nvSpPr>
          <p:cNvPr id="84" name="Oval 83">
            <a:extLst>
              <a:ext uri="{FF2B5EF4-FFF2-40B4-BE49-F238E27FC236}">
                <a16:creationId xmlns:a16="http://schemas.microsoft.com/office/drawing/2014/main" id="{2CF9BDD9-FD4C-52A3-C9BC-FA0EAC7F3003}"/>
              </a:ext>
            </a:extLst>
          </p:cNvPr>
          <p:cNvSpPr/>
          <p:nvPr/>
        </p:nvSpPr>
        <p:spPr>
          <a:xfrm>
            <a:off x="9267877" y="2874708"/>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4</a:t>
            </a:r>
          </a:p>
        </p:txBody>
      </p:sp>
      <p:sp>
        <p:nvSpPr>
          <p:cNvPr id="85" name="Oval 84">
            <a:extLst>
              <a:ext uri="{FF2B5EF4-FFF2-40B4-BE49-F238E27FC236}">
                <a16:creationId xmlns:a16="http://schemas.microsoft.com/office/drawing/2014/main" id="{5FDEADD8-A3A9-0DCB-1294-213B6490DB26}"/>
              </a:ext>
            </a:extLst>
          </p:cNvPr>
          <p:cNvSpPr/>
          <p:nvPr/>
        </p:nvSpPr>
        <p:spPr>
          <a:xfrm>
            <a:off x="5561579" y="2887313"/>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5</a:t>
            </a:r>
          </a:p>
        </p:txBody>
      </p:sp>
      <p:sp>
        <p:nvSpPr>
          <p:cNvPr id="86" name="Oval 85">
            <a:extLst>
              <a:ext uri="{FF2B5EF4-FFF2-40B4-BE49-F238E27FC236}">
                <a16:creationId xmlns:a16="http://schemas.microsoft.com/office/drawing/2014/main" id="{2D78E991-9999-B482-DEA2-F128340AC993}"/>
              </a:ext>
            </a:extLst>
          </p:cNvPr>
          <p:cNvSpPr/>
          <p:nvPr/>
        </p:nvSpPr>
        <p:spPr>
          <a:xfrm>
            <a:off x="2034987" y="4592364"/>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7</a:t>
            </a:r>
          </a:p>
        </p:txBody>
      </p:sp>
      <p:sp>
        <p:nvSpPr>
          <p:cNvPr id="87" name="Oval 86">
            <a:extLst>
              <a:ext uri="{FF2B5EF4-FFF2-40B4-BE49-F238E27FC236}">
                <a16:creationId xmlns:a16="http://schemas.microsoft.com/office/drawing/2014/main" id="{EB71F091-58A2-42A6-CFEE-E100B7381664}"/>
              </a:ext>
            </a:extLst>
          </p:cNvPr>
          <p:cNvSpPr/>
          <p:nvPr/>
        </p:nvSpPr>
        <p:spPr>
          <a:xfrm>
            <a:off x="5561579" y="4592364"/>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8</a:t>
            </a:r>
          </a:p>
        </p:txBody>
      </p:sp>
      <p:cxnSp>
        <p:nvCxnSpPr>
          <p:cNvPr id="91" name="Straight Arrow Connector 90">
            <a:extLst>
              <a:ext uri="{FF2B5EF4-FFF2-40B4-BE49-F238E27FC236}">
                <a16:creationId xmlns:a16="http://schemas.microsoft.com/office/drawing/2014/main" id="{47EF137D-D335-7AA5-FF25-771126E64BF8}"/>
              </a:ext>
            </a:extLst>
          </p:cNvPr>
          <p:cNvCxnSpPr>
            <a:stCxn id="54" idx="3"/>
          </p:cNvCxnSpPr>
          <p:nvPr/>
        </p:nvCxnSpPr>
        <p:spPr>
          <a:xfrm flipV="1">
            <a:off x="3733796" y="2103487"/>
            <a:ext cx="869172" cy="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C814E63-7A2F-3C66-CD83-7D1A9BD1C820}"/>
              </a:ext>
            </a:extLst>
          </p:cNvPr>
          <p:cNvCxnSpPr>
            <a:cxnSpLocks/>
          </p:cNvCxnSpPr>
          <p:nvPr/>
        </p:nvCxnSpPr>
        <p:spPr>
          <a:xfrm>
            <a:off x="6913893" y="2103488"/>
            <a:ext cx="1050162"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C59B0D8-91DA-A530-A168-757C49F8E305}"/>
              </a:ext>
            </a:extLst>
          </p:cNvPr>
          <p:cNvCxnSpPr>
            <a:cxnSpLocks/>
          </p:cNvCxnSpPr>
          <p:nvPr/>
        </p:nvCxnSpPr>
        <p:spPr>
          <a:xfrm flipH="1">
            <a:off x="3733796" y="3799688"/>
            <a:ext cx="736427"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4F87A3D-67A0-3965-E433-83DC64A1FF1A}"/>
              </a:ext>
            </a:extLst>
          </p:cNvPr>
          <p:cNvCxnSpPr>
            <a:cxnSpLocks/>
          </p:cNvCxnSpPr>
          <p:nvPr/>
        </p:nvCxnSpPr>
        <p:spPr>
          <a:xfrm flipH="1">
            <a:off x="7177870" y="3799688"/>
            <a:ext cx="892404"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3B6FDE5-1036-EFD2-F912-EAD64DB36F5A}"/>
              </a:ext>
            </a:extLst>
          </p:cNvPr>
          <p:cNvCxnSpPr>
            <a:cxnSpLocks/>
          </p:cNvCxnSpPr>
          <p:nvPr/>
        </p:nvCxnSpPr>
        <p:spPr>
          <a:xfrm>
            <a:off x="3781034" y="5473317"/>
            <a:ext cx="731882"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79CE794-3F00-C504-66F7-F6BC2A85EABE}"/>
              </a:ext>
            </a:extLst>
          </p:cNvPr>
          <p:cNvCxnSpPr>
            <a:cxnSpLocks/>
          </p:cNvCxnSpPr>
          <p:nvPr/>
        </p:nvCxnSpPr>
        <p:spPr>
          <a:xfrm flipH="1">
            <a:off x="9466981" y="2549022"/>
            <a:ext cx="3" cy="336421"/>
          </a:xfrm>
          <a:prstGeom prst="straightConnector1">
            <a:avLst/>
          </a:prstGeom>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0E7123AF-06D0-EC02-912A-A7D1918D07E5}"/>
              </a:ext>
            </a:extLst>
          </p:cNvPr>
          <p:cNvCxnSpPr>
            <a:cxnSpLocks/>
          </p:cNvCxnSpPr>
          <p:nvPr/>
        </p:nvCxnSpPr>
        <p:spPr>
          <a:xfrm flipH="1">
            <a:off x="2236693" y="4212864"/>
            <a:ext cx="3" cy="336421"/>
          </a:xfrm>
          <a:prstGeom prst="straightConnector1">
            <a:avLst/>
          </a:prstGeom>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4" name="Picture 2" descr="insurance">
            <a:extLst>
              <a:ext uri="{FF2B5EF4-FFF2-40B4-BE49-F238E27FC236}">
                <a16:creationId xmlns:a16="http://schemas.microsoft.com/office/drawing/2014/main" id="{E54D0681-ADE3-5036-F5A4-B3A36FEA8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355" y="326660"/>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4726DCA4-08B6-24F6-139B-1E1C720B53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75077" y="326660"/>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5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661B-E376-950E-8E31-FA45C16C7E6D}"/>
              </a:ext>
            </a:extLst>
          </p:cNvPr>
          <p:cNvSpPr>
            <a:spLocks noGrp="1"/>
          </p:cNvSpPr>
          <p:nvPr>
            <p:ph type="title"/>
          </p:nvPr>
        </p:nvSpPr>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challenges with current process</a:t>
            </a:r>
          </a:p>
        </p:txBody>
      </p:sp>
      <p:sp>
        <p:nvSpPr>
          <p:cNvPr id="3" name="Content Placeholder 2">
            <a:extLst>
              <a:ext uri="{FF2B5EF4-FFF2-40B4-BE49-F238E27FC236}">
                <a16:creationId xmlns:a16="http://schemas.microsoft.com/office/drawing/2014/main" id="{82E3BA90-3EBF-B755-DFE7-73334E7DB9DE}"/>
              </a:ext>
            </a:extLst>
          </p:cNvPr>
          <p:cNvSpPr>
            <a:spLocks noGrp="1"/>
          </p:cNvSpPr>
          <p:nvPr>
            <p:ph idx="1"/>
          </p:nvPr>
        </p:nvSpPr>
        <p:spPr>
          <a:xfrm>
            <a:off x="1141413" y="2173286"/>
            <a:ext cx="9905999" cy="4303714"/>
          </a:xfrm>
        </p:spPr>
        <p:txBody>
          <a:bodyPr/>
          <a:lstStyle/>
          <a:p>
            <a:pPr algn="just"/>
            <a:r>
              <a:rPr lang="en-IN" dirty="0">
                <a:latin typeface="Times New Roman" panose="02020603050405020304" pitchFamily="18" charset="0"/>
                <a:cs typeface="Times New Roman" panose="02020603050405020304" pitchFamily="18" charset="0"/>
              </a:rPr>
              <a:t>Excel quote template inconsistency:</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Salesperson might have changed some formulas in the excel sheet.</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Salesperson might be using the obsolete template.</a:t>
            </a:r>
          </a:p>
          <a:p>
            <a:pPr lvl="1"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Time consuming: Manual data entry from excel into application for policy issuance.</a:t>
            </a:r>
          </a:p>
          <a:p>
            <a:pPr algn="just"/>
            <a:r>
              <a:rPr lang="en-IN" dirty="0">
                <a:latin typeface="Times New Roman" panose="02020603050405020304" pitchFamily="18" charset="0"/>
                <a:cs typeface="Times New Roman" panose="02020603050405020304" pitchFamily="18" charset="0"/>
              </a:rPr>
              <a:t>Manual Data Entry is error prone.</a:t>
            </a:r>
          </a:p>
        </p:txBody>
      </p:sp>
      <p:pic>
        <p:nvPicPr>
          <p:cNvPr id="4" name="Picture 2" descr="insurance">
            <a:extLst>
              <a:ext uri="{FF2B5EF4-FFF2-40B4-BE49-F238E27FC236}">
                <a16:creationId xmlns:a16="http://schemas.microsoft.com/office/drawing/2014/main" id="{59D30779-4A12-588C-BFC0-33E8918C0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0698" y="250055"/>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15B344-ADD0-DABE-878C-966F079F9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250055"/>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8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B5AE-2FFD-2ACA-26C6-288695AF6B39}"/>
              </a:ext>
            </a:extLst>
          </p:cNvPr>
          <p:cNvSpPr>
            <a:spLocks noGrp="1"/>
          </p:cNvSpPr>
          <p:nvPr>
            <p:ph type="title"/>
          </p:nvPr>
        </p:nvSpPr>
        <p:spPr>
          <a:xfrm>
            <a:off x="1130295" y="95948"/>
            <a:ext cx="6417987" cy="1357692"/>
          </a:xfrm>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modified process</a:t>
            </a:r>
          </a:p>
        </p:txBody>
      </p:sp>
      <p:sp>
        <p:nvSpPr>
          <p:cNvPr id="54" name="Rectangle 53">
            <a:extLst>
              <a:ext uri="{FF2B5EF4-FFF2-40B4-BE49-F238E27FC236}">
                <a16:creationId xmlns:a16="http://schemas.microsoft.com/office/drawing/2014/main" id="{774B0710-02D0-D556-A3E2-F821EADBEF2B}"/>
              </a:ext>
            </a:extLst>
          </p:cNvPr>
          <p:cNvSpPr/>
          <p:nvPr/>
        </p:nvSpPr>
        <p:spPr>
          <a:xfrm>
            <a:off x="1143002" y="1584937"/>
            <a:ext cx="2590794"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94521893-1D37-1A6D-2227-BAB3AA16E15C}"/>
              </a:ext>
            </a:extLst>
          </p:cNvPr>
          <p:cNvSpPr txBox="1"/>
          <p:nvPr/>
        </p:nvSpPr>
        <p:spPr>
          <a:xfrm>
            <a:off x="1130295" y="1697080"/>
            <a:ext cx="2694705" cy="615553"/>
          </a:xfrm>
          <a:prstGeom prst="rect">
            <a:avLst/>
          </a:prstGeom>
          <a:noFill/>
        </p:spPr>
        <p:txBody>
          <a:bodyPr wrap="square" rtlCol="0">
            <a:spAutoFit/>
          </a:bodyPr>
          <a:lstStyle/>
          <a:p>
            <a:r>
              <a:rPr lang="en-IN" sz="1700" dirty="0">
                <a:latin typeface="Times New Roman" panose="02020603050405020304" pitchFamily="18" charset="0"/>
                <a:cs typeface="Times New Roman" panose="02020603050405020304" pitchFamily="18" charset="0"/>
              </a:rPr>
              <a:t>UW provides Salesperson the quotation excel template</a:t>
            </a:r>
          </a:p>
        </p:txBody>
      </p:sp>
      <p:sp>
        <p:nvSpPr>
          <p:cNvPr id="60" name="Rectangle 59">
            <a:extLst>
              <a:ext uri="{FF2B5EF4-FFF2-40B4-BE49-F238E27FC236}">
                <a16:creationId xmlns:a16="http://schemas.microsoft.com/office/drawing/2014/main" id="{03AE58C7-1B5A-522D-52E7-1C6A950D6E50}"/>
              </a:ext>
            </a:extLst>
          </p:cNvPr>
          <p:cNvSpPr/>
          <p:nvPr/>
        </p:nvSpPr>
        <p:spPr>
          <a:xfrm>
            <a:off x="4602967" y="1563572"/>
            <a:ext cx="2535375"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3176E27F-D126-3983-1B4F-3B29FDD0C855}"/>
              </a:ext>
            </a:extLst>
          </p:cNvPr>
          <p:cNvSpPr txBox="1"/>
          <p:nvPr/>
        </p:nvSpPr>
        <p:spPr>
          <a:xfrm>
            <a:off x="4559511" y="1566276"/>
            <a:ext cx="2694705" cy="877163"/>
          </a:xfrm>
          <a:prstGeom prst="rect">
            <a:avLst/>
          </a:prstGeom>
          <a:noFill/>
          <a:ln w="28575">
            <a:noFill/>
          </a:ln>
        </p:spPr>
        <p:txBody>
          <a:bodyPr wrap="square" rtlCol="0">
            <a:spAutoFit/>
          </a:bodyPr>
          <a:lstStyle/>
          <a:p>
            <a:r>
              <a:rPr lang="en-IN" sz="1700" dirty="0">
                <a:latin typeface="Times New Roman" panose="02020603050405020304" pitchFamily="18" charset="0"/>
                <a:cs typeface="Times New Roman" panose="02020603050405020304" pitchFamily="18" charset="0"/>
              </a:rPr>
              <a:t>Salesperson fills customer and risk details into excel sheet</a:t>
            </a:r>
          </a:p>
        </p:txBody>
      </p:sp>
      <p:sp>
        <p:nvSpPr>
          <p:cNvPr id="67" name="Rectangle 66">
            <a:extLst>
              <a:ext uri="{FF2B5EF4-FFF2-40B4-BE49-F238E27FC236}">
                <a16:creationId xmlns:a16="http://schemas.microsoft.com/office/drawing/2014/main" id="{0A0C3E59-3913-E3EF-9543-E393FAB9E28D}"/>
              </a:ext>
            </a:extLst>
          </p:cNvPr>
          <p:cNvSpPr/>
          <p:nvPr/>
        </p:nvSpPr>
        <p:spPr>
          <a:xfrm>
            <a:off x="7964057" y="1533397"/>
            <a:ext cx="2907141"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5A635937-4AA3-3539-1A11-FBF1A5BCCEE5}"/>
              </a:ext>
            </a:extLst>
          </p:cNvPr>
          <p:cNvSpPr txBox="1"/>
          <p:nvPr/>
        </p:nvSpPr>
        <p:spPr>
          <a:xfrm>
            <a:off x="7910163" y="1488320"/>
            <a:ext cx="3126129" cy="877163"/>
          </a:xfrm>
          <a:prstGeom prst="rect">
            <a:avLst/>
          </a:prstGeom>
          <a:noFill/>
          <a:ln w="28575">
            <a:noFill/>
          </a:ln>
        </p:spPr>
        <p:txBody>
          <a:bodyPr wrap="square" rtlCol="0">
            <a:spAutoFit/>
          </a:bodyPr>
          <a:lstStyle/>
          <a:p>
            <a:r>
              <a:rPr lang="en-IN" sz="1700" dirty="0">
                <a:latin typeface="Times New Roman" panose="02020603050405020304" pitchFamily="18" charset="0"/>
                <a:cs typeface="Times New Roman" panose="02020603050405020304" pitchFamily="18" charset="0"/>
              </a:rPr>
              <a:t>Salesperson sends filled excel back to UW for quote calculation and approval</a:t>
            </a:r>
          </a:p>
        </p:txBody>
      </p:sp>
      <p:sp>
        <p:nvSpPr>
          <p:cNvPr id="69" name="Rectangle 68">
            <a:extLst>
              <a:ext uri="{FF2B5EF4-FFF2-40B4-BE49-F238E27FC236}">
                <a16:creationId xmlns:a16="http://schemas.microsoft.com/office/drawing/2014/main" id="{0FCDAFC8-FDFC-5D38-C341-A1A9D511C582}"/>
              </a:ext>
            </a:extLst>
          </p:cNvPr>
          <p:cNvSpPr/>
          <p:nvPr/>
        </p:nvSpPr>
        <p:spPr>
          <a:xfrm>
            <a:off x="8070274" y="3251487"/>
            <a:ext cx="2694705"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F5A465F1-DFA2-60EE-AF51-51641E56E922}"/>
              </a:ext>
            </a:extLst>
          </p:cNvPr>
          <p:cNvSpPr txBox="1"/>
          <p:nvPr/>
        </p:nvSpPr>
        <p:spPr>
          <a:xfrm>
            <a:off x="8033331" y="3370671"/>
            <a:ext cx="2869924" cy="615553"/>
          </a:xfrm>
          <a:prstGeom prst="rect">
            <a:avLst/>
          </a:prstGeom>
          <a:noFill/>
        </p:spPr>
        <p:txBody>
          <a:bodyPr wrap="square" rtlCol="0">
            <a:spAutoFit/>
          </a:bodyPr>
          <a:lstStyle/>
          <a:p>
            <a:r>
              <a:rPr lang="en-IN" sz="1700" dirty="0">
                <a:latin typeface="Times New Roman" panose="02020603050405020304" pitchFamily="18" charset="0"/>
                <a:cs typeface="Times New Roman" panose="02020603050405020304" pitchFamily="18" charset="0"/>
              </a:rPr>
              <a:t>UW calculates quote and sends it to salesperson</a:t>
            </a:r>
          </a:p>
        </p:txBody>
      </p:sp>
      <p:sp>
        <p:nvSpPr>
          <p:cNvPr id="71" name="Rectangle 70">
            <a:extLst>
              <a:ext uri="{FF2B5EF4-FFF2-40B4-BE49-F238E27FC236}">
                <a16:creationId xmlns:a16="http://schemas.microsoft.com/office/drawing/2014/main" id="{8560C3B2-0EE4-18CE-F15A-F1761473B0EE}"/>
              </a:ext>
            </a:extLst>
          </p:cNvPr>
          <p:cNvSpPr/>
          <p:nvPr/>
        </p:nvSpPr>
        <p:spPr>
          <a:xfrm>
            <a:off x="4512916" y="3251487"/>
            <a:ext cx="2694705"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A0D7DB0B-C8C2-8F66-D6B7-9D3D6CC57C43}"/>
              </a:ext>
            </a:extLst>
          </p:cNvPr>
          <p:cNvSpPr txBox="1"/>
          <p:nvPr/>
        </p:nvSpPr>
        <p:spPr>
          <a:xfrm>
            <a:off x="4470223" y="3251929"/>
            <a:ext cx="2869924" cy="877163"/>
          </a:xfrm>
          <a:prstGeom prst="rect">
            <a:avLst/>
          </a:prstGeom>
          <a:noFill/>
          <a:ln w="28575">
            <a:noFill/>
          </a:ln>
        </p:spPr>
        <p:txBody>
          <a:bodyPr wrap="square" rtlCol="0">
            <a:spAutoFit/>
          </a:bodyPr>
          <a:lstStyle/>
          <a:p>
            <a:r>
              <a:rPr lang="en-IN" sz="1700" dirty="0">
                <a:latin typeface="Times New Roman" panose="02020603050405020304" pitchFamily="18" charset="0"/>
                <a:cs typeface="Times New Roman" panose="02020603050405020304" pitchFamily="18" charset="0"/>
              </a:rPr>
              <a:t>Salesperson tells customer the calculated quote and collects cheque</a:t>
            </a:r>
          </a:p>
        </p:txBody>
      </p:sp>
      <p:sp>
        <p:nvSpPr>
          <p:cNvPr id="73" name="Rectangle 72">
            <a:extLst>
              <a:ext uri="{FF2B5EF4-FFF2-40B4-BE49-F238E27FC236}">
                <a16:creationId xmlns:a16="http://schemas.microsoft.com/office/drawing/2014/main" id="{54CE1845-2FC5-2A82-A960-F568947C92BF}"/>
              </a:ext>
            </a:extLst>
          </p:cNvPr>
          <p:cNvSpPr/>
          <p:nvPr/>
        </p:nvSpPr>
        <p:spPr>
          <a:xfrm>
            <a:off x="1039091" y="3262120"/>
            <a:ext cx="2694705" cy="884701"/>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85844C88-881C-90AA-C5DD-A7A69D8B7C82}"/>
              </a:ext>
            </a:extLst>
          </p:cNvPr>
          <p:cNvSpPr txBox="1"/>
          <p:nvPr/>
        </p:nvSpPr>
        <p:spPr>
          <a:xfrm>
            <a:off x="1039091" y="3275382"/>
            <a:ext cx="2869924" cy="877163"/>
          </a:xfrm>
          <a:prstGeom prst="rect">
            <a:avLst/>
          </a:prstGeom>
          <a:noFill/>
          <a:ln w="28575">
            <a:noFill/>
          </a:ln>
        </p:spPr>
        <p:txBody>
          <a:bodyPr wrap="square" rtlCol="0">
            <a:spAutoFit/>
          </a:bodyPr>
          <a:lstStyle/>
          <a:p>
            <a:r>
              <a:rPr lang="en-IN" sz="1700" dirty="0">
                <a:latin typeface="Times New Roman" panose="02020603050405020304" pitchFamily="18" charset="0"/>
                <a:cs typeface="Times New Roman" panose="02020603050405020304" pitchFamily="18" charset="0"/>
              </a:rPr>
              <a:t>Salesperson submits cheque along with quote sheet to the application</a:t>
            </a:r>
          </a:p>
        </p:txBody>
      </p:sp>
      <p:sp>
        <p:nvSpPr>
          <p:cNvPr id="75" name="Rectangle 74">
            <a:extLst>
              <a:ext uri="{FF2B5EF4-FFF2-40B4-BE49-F238E27FC236}">
                <a16:creationId xmlns:a16="http://schemas.microsoft.com/office/drawing/2014/main" id="{5D89AD6B-CFC0-E01B-C3E1-56B34CD75E79}"/>
              </a:ext>
            </a:extLst>
          </p:cNvPr>
          <p:cNvSpPr/>
          <p:nvPr/>
        </p:nvSpPr>
        <p:spPr>
          <a:xfrm>
            <a:off x="1039091" y="4946084"/>
            <a:ext cx="2694705" cy="1347864"/>
          </a:xfrm>
          <a:prstGeom prst="rect">
            <a:avLst/>
          </a:prstGeom>
          <a:solidFill>
            <a:schemeClr val="accent3">
              <a:lumMod val="75000"/>
            </a:schemeClr>
          </a:solid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7983079F-F214-9814-3A2F-DF8383EE18B6}"/>
              </a:ext>
            </a:extLst>
          </p:cNvPr>
          <p:cNvSpPr txBox="1"/>
          <p:nvPr/>
        </p:nvSpPr>
        <p:spPr>
          <a:xfrm>
            <a:off x="1039091" y="5035881"/>
            <a:ext cx="2869924" cy="1138773"/>
          </a:xfrm>
          <a:prstGeom prst="rect">
            <a:avLst/>
          </a:prstGeom>
          <a:noFill/>
        </p:spPr>
        <p:txBody>
          <a:bodyPr wrap="square" rtlCol="0">
            <a:spAutoFit/>
          </a:bodyPr>
          <a:lstStyle/>
          <a:p>
            <a:r>
              <a:rPr lang="en-IN" sz="1700" dirty="0">
                <a:latin typeface="Times New Roman" panose="02020603050405020304" pitchFamily="18" charset="0"/>
                <a:cs typeface="Times New Roman" panose="02020603050405020304" pitchFamily="18" charset="0"/>
              </a:rPr>
              <a:t>Application calls API; </a:t>
            </a:r>
            <a:r>
              <a:rPr lang="en-IN" sz="1700" dirty="0" err="1">
                <a:latin typeface="Times New Roman" panose="02020603050405020304" pitchFamily="18" charset="0"/>
                <a:cs typeface="Times New Roman" panose="02020603050405020304" pitchFamily="18" charset="0"/>
              </a:rPr>
              <a:t>api</a:t>
            </a:r>
            <a:r>
              <a:rPr lang="en-IN" sz="1700" dirty="0">
                <a:latin typeface="Times New Roman" panose="02020603050405020304" pitchFamily="18" charset="0"/>
                <a:cs typeface="Times New Roman" panose="02020603050405020304" pitchFamily="18" charset="0"/>
              </a:rPr>
              <a:t> validates the quotation template, extracts the data, </a:t>
            </a:r>
          </a:p>
          <a:p>
            <a:r>
              <a:rPr lang="en-IN" sz="1700" dirty="0">
                <a:latin typeface="Times New Roman" panose="02020603050405020304" pitchFamily="18" charset="0"/>
                <a:cs typeface="Times New Roman" panose="02020603050405020304" pitchFamily="18" charset="0"/>
              </a:rPr>
              <a:t>and populates the database.</a:t>
            </a:r>
          </a:p>
        </p:txBody>
      </p:sp>
      <p:sp>
        <p:nvSpPr>
          <p:cNvPr id="77" name="Rectangle 76">
            <a:extLst>
              <a:ext uri="{FF2B5EF4-FFF2-40B4-BE49-F238E27FC236}">
                <a16:creationId xmlns:a16="http://schemas.microsoft.com/office/drawing/2014/main" id="{CAE9433D-C0C9-F63C-E41E-F4655B364DBB}"/>
              </a:ext>
            </a:extLst>
          </p:cNvPr>
          <p:cNvSpPr/>
          <p:nvPr/>
        </p:nvSpPr>
        <p:spPr>
          <a:xfrm>
            <a:off x="4512916" y="4978313"/>
            <a:ext cx="2694705" cy="1315635"/>
          </a:xfrm>
          <a:prstGeom prst="rect">
            <a:avLst/>
          </a:prstGeom>
          <a:noFill/>
          <a:ln w="28575" cap="sq">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05211C6A-28C1-0D1A-CCA9-1FCECC2ABE6E}"/>
              </a:ext>
            </a:extLst>
          </p:cNvPr>
          <p:cNvSpPr txBox="1"/>
          <p:nvPr/>
        </p:nvSpPr>
        <p:spPr>
          <a:xfrm>
            <a:off x="4559511" y="5297492"/>
            <a:ext cx="2869924" cy="615553"/>
          </a:xfrm>
          <a:prstGeom prst="rect">
            <a:avLst/>
          </a:prstGeom>
          <a:noFill/>
        </p:spPr>
        <p:txBody>
          <a:bodyPr wrap="square" rtlCol="0">
            <a:spAutoFit/>
          </a:bodyPr>
          <a:lstStyle/>
          <a:p>
            <a:r>
              <a:rPr lang="en-IN" sz="1700" dirty="0">
                <a:latin typeface="Times New Roman" panose="02020603050405020304" pitchFamily="18" charset="0"/>
                <a:cs typeface="Times New Roman" panose="02020603050405020304" pitchFamily="18" charset="0"/>
              </a:rPr>
              <a:t>Operation team issues </a:t>
            </a:r>
          </a:p>
          <a:p>
            <a:r>
              <a:rPr lang="en-IN" sz="1700" dirty="0">
                <a:latin typeface="Times New Roman" panose="02020603050405020304" pitchFamily="18" charset="0"/>
                <a:cs typeface="Times New Roman" panose="02020603050405020304" pitchFamily="18" charset="0"/>
              </a:rPr>
              <a:t>the policy</a:t>
            </a:r>
          </a:p>
        </p:txBody>
      </p:sp>
      <p:sp>
        <p:nvSpPr>
          <p:cNvPr id="80" name="Oval 79">
            <a:extLst>
              <a:ext uri="{FF2B5EF4-FFF2-40B4-BE49-F238E27FC236}">
                <a16:creationId xmlns:a16="http://schemas.microsoft.com/office/drawing/2014/main" id="{9EC29C46-C127-C017-FB35-5404F9B0D7D8}"/>
              </a:ext>
            </a:extLst>
          </p:cNvPr>
          <p:cNvSpPr/>
          <p:nvPr/>
        </p:nvSpPr>
        <p:spPr>
          <a:xfrm>
            <a:off x="2034987" y="1131962"/>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1</a:t>
            </a:r>
          </a:p>
        </p:txBody>
      </p:sp>
      <p:sp>
        <p:nvSpPr>
          <p:cNvPr id="81" name="Oval 80">
            <a:extLst>
              <a:ext uri="{FF2B5EF4-FFF2-40B4-BE49-F238E27FC236}">
                <a16:creationId xmlns:a16="http://schemas.microsoft.com/office/drawing/2014/main" id="{336A8928-D6D0-9FEC-4AB4-40C4AAACCE95}"/>
              </a:ext>
            </a:extLst>
          </p:cNvPr>
          <p:cNvSpPr/>
          <p:nvPr/>
        </p:nvSpPr>
        <p:spPr>
          <a:xfrm>
            <a:off x="5561579" y="1129312"/>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2</a:t>
            </a:r>
          </a:p>
        </p:txBody>
      </p:sp>
      <p:sp>
        <p:nvSpPr>
          <p:cNvPr id="82" name="Oval 81">
            <a:extLst>
              <a:ext uri="{FF2B5EF4-FFF2-40B4-BE49-F238E27FC236}">
                <a16:creationId xmlns:a16="http://schemas.microsoft.com/office/drawing/2014/main" id="{4F7A7039-B223-5E44-40D0-2A9AED2F4029}"/>
              </a:ext>
            </a:extLst>
          </p:cNvPr>
          <p:cNvSpPr/>
          <p:nvPr/>
        </p:nvSpPr>
        <p:spPr>
          <a:xfrm>
            <a:off x="9267877" y="1129312"/>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3</a:t>
            </a:r>
          </a:p>
        </p:txBody>
      </p:sp>
      <p:sp>
        <p:nvSpPr>
          <p:cNvPr id="83" name="Oval 82">
            <a:extLst>
              <a:ext uri="{FF2B5EF4-FFF2-40B4-BE49-F238E27FC236}">
                <a16:creationId xmlns:a16="http://schemas.microsoft.com/office/drawing/2014/main" id="{2FBA56FC-57C0-C8AA-45B4-25FC38B41FD6}"/>
              </a:ext>
            </a:extLst>
          </p:cNvPr>
          <p:cNvSpPr/>
          <p:nvPr/>
        </p:nvSpPr>
        <p:spPr>
          <a:xfrm>
            <a:off x="2034987" y="2798508"/>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6</a:t>
            </a:r>
          </a:p>
        </p:txBody>
      </p:sp>
      <p:sp>
        <p:nvSpPr>
          <p:cNvPr id="84" name="Oval 83">
            <a:extLst>
              <a:ext uri="{FF2B5EF4-FFF2-40B4-BE49-F238E27FC236}">
                <a16:creationId xmlns:a16="http://schemas.microsoft.com/office/drawing/2014/main" id="{2CF9BDD9-FD4C-52A3-C9BC-FA0EAC7F3003}"/>
              </a:ext>
            </a:extLst>
          </p:cNvPr>
          <p:cNvSpPr/>
          <p:nvPr/>
        </p:nvSpPr>
        <p:spPr>
          <a:xfrm>
            <a:off x="9267877" y="2798508"/>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4</a:t>
            </a:r>
          </a:p>
        </p:txBody>
      </p:sp>
      <p:sp>
        <p:nvSpPr>
          <p:cNvPr id="85" name="Oval 84">
            <a:extLst>
              <a:ext uri="{FF2B5EF4-FFF2-40B4-BE49-F238E27FC236}">
                <a16:creationId xmlns:a16="http://schemas.microsoft.com/office/drawing/2014/main" id="{5FDEADD8-A3A9-0DCB-1294-213B6490DB26}"/>
              </a:ext>
            </a:extLst>
          </p:cNvPr>
          <p:cNvSpPr/>
          <p:nvPr/>
        </p:nvSpPr>
        <p:spPr>
          <a:xfrm>
            <a:off x="5561579" y="2811113"/>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5</a:t>
            </a:r>
          </a:p>
        </p:txBody>
      </p:sp>
      <p:sp>
        <p:nvSpPr>
          <p:cNvPr id="86" name="Oval 85">
            <a:extLst>
              <a:ext uri="{FF2B5EF4-FFF2-40B4-BE49-F238E27FC236}">
                <a16:creationId xmlns:a16="http://schemas.microsoft.com/office/drawing/2014/main" id="{2D78E991-9999-B482-DEA2-F128340AC993}"/>
              </a:ext>
            </a:extLst>
          </p:cNvPr>
          <p:cNvSpPr/>
          <p:nvPr/>
        </p:nvSpPr>
        <p:spPr>
          <a:xfrm>
            <a:off x="2034987" y="4516164"/>
            <a:ext cx="403412" cy="339466"/>
          </a:xfrm>
          <a:prstGeom prst="ellipse">
            <a:avLst/>
          </a:prstGeom>
          <a:solidFill>
            <a:schemeClr val="accent3">
              <a:lumMod val="75000"/>
            </a:schemeClr>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7</a:t>
            </a:r>
          </a:p>
        </p:txBody>
      </p:sp>
      <p:sp>
        <p:nvSpPr>
          <p:cNvPr id="87" name="Oval 86">
            <a:extLst>
              <a:ext uri="{FF2B5EF4-FFF2-40B4-BE49-F238E27FC236}">
                <a16:creationId xmlns:a16="http://schemas.microsoft.com/office/drawing/2014/main" id="{EB71F091-58A2-42A6-CFEE-E100B7381664}"/>
              </a:ext>
            </a:extLst>
          </p:cNvPr>
          <p:cNvSpPr/>
          <p:nvPr/>
        </p:nvSpPr>
        <p:spPr>
          <a:xfrm>
            <a:off x="5561579" y="4516164"/>
            <a:ext cx="403412" cy="339466"/>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8</a:t>
            </a:r>
          </a:p>
        </p:txBody>
      </p:sp>
      <p:cxnSp>
        <p:nvCxnSpPr>
          <p:cNvPr id="91" name="Straight Arrow Connector 90">
            <a:extLst>
              <a:ext uri="{FF2B5EF4-FFF2-40B4-BE49-F238E27FC236}">
                <a16:creationId xmlns:a16="http://schemas.microsoft.com/office/drawing/2014/main" id="{47EF137D-D335-7AA5-FF25-771126E64BF8}"/>
              </a:ext>
            </a:extLst>
          </p:cNvPr>
          <p:cNvCxnSpPr>
            <a:stCxn id="54" idx="3"/>
          </p:cNvCxnSpPr>
          <p:nvPr/>
        </p:nvCxnSpPr>
        <p:spPr>
          <a:xfrm flipV="1">
            <a:off x="3733796" y="2027287"/>
            <a:ext cx="869172" cy="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C814E63-7A2F-3C66-CD83-7D1A9BD1C820}"/>
              </a:ext>
            </a:extLst>
          </p:cNvPr>
          <p:cNvCxnSpPr>
            <a:cxnSpLocks/>
          </p:cNvCxnSpPr>
          <p:nvPr/>
        </p:nvCxnSpPr>
        <p:spPr>
          <a:xfrm>
            <a:off x="7138345" y="2027288"/>
            <a:ext cx="825710"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C59B0D8-91DA-A530-A168-757C49F8E305}"/>
              </a:ext>
            </a:extLst>
          </p:cNvPr>
          <p:cNvCxnSpPr>
            <a:cxnSpLocks/>
          </p:cNvCxnSpPr>
          <p:nvPr/>
        </p:nvCxnSpPr>
        <p:spPr>
          <a:xfrm flipH="1">
            <a:off x="3733796" y="3723488"/>
            <a:ext cx="736427"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4F87A3D-67A0-3965-E433-83DC64A1FF1A}"/>
              </a:ext>
            </a:extLst>
          </p:cNvPr>
          <p:cNvCxnSpPr>
            <a:cxnSpLocks/>
            <a:stCxn id="70" idx="1"/>
          </p:cNvCxnSpPr>
          <p:nvPr/>
        </p:nvCxnSpPr>
        <p:spPr>
          <a:xfrm flipH="1">
            <a:off x="7207621" y="3678448"/>
            <a:ext cx="825710"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3B6FDE5-1036-EFD2-F912-EAD64DB36F5A}"/>
              </a:ext>
            </a:extLst>
          </p:cNvPr>
          <p:cNvCxnSpPr>
            <a:cxnSpLocks/>
          </p:cNvCxnSpPr>
          <p:nvPr/>
        </p:nvCxnSpPr>
        <p:spPr>
          <a:xfrm>
            <a:off x="3768243" y="5605269"/>
            <a:ext cx="731882" cy="0"/>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79CE794-3F00-C504-66F7-F6BC2A85EABE}"/>
              </a:ext>
            </a:extLst>
          </p:cNvPr>
          <p:cNvCxnSpPr>
            <a:cxnSpLocks/>
          </p:cNvCxnSpPr>
          <p:nvPr/>
        </p:nvCxnSpPr>
        <p:spPr>
          <a:xfrm flipH="1">
            <a:off x="9466981" y="2472822"/>
            <a:ext cx="3" cy="33642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0E7123AF-06D0-EC02-912A-A7D1918D07E5}"/>
              </a:ext>
            </a:extLst>
          </p:cNvPr>
          <p:cNvCxnSpPr>
            <a:cxnSpLocks/>
          </p:cNvCxnSpPr>
          <p:nvPr/>
        </p:nvCxnSpPr>
        <p:spPr>
          <a:xfrm flipH="1">
            <a:off x="2236693" y="4136664"/>
            <a:ext cx="3" cy="33642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4" name="Picture 2" descr="insurance">
            <a:extLst>
              <a:ext uri="{FF2B5EF4-FFF2-40B4-BE49-F238E27FC236}">
                <a16:creationId xmlns:a16="http://schemas.microsoft.com/office/drawing/2014/main" id="{8B6C62EA-1C0D-0A82-12FA-917C66821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4485" y="197382"/>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39E0EB51-255E-CE8B-A921-0F3A92B596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2413" y="175355"/>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59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4D0F-62B8-2CBF-D6BB-392A26098898}"/>
              </a:ext>
            </a:extLst>
          </p:cNvPr>
          <p:cNvSpPr>
            <a:spLocks noGrp="1"/>
          </p:cNvSpPr>
          <p:nvPr>
            <p:ph type="title"/>
          </p:nvPr>
        </p:nvSpPr>
        <p:spPr/>
        <p:txBody>
          <a:bodyPr vert="horz" lIns="91440" tIns="45720" rIns="91440" bIns="45720" rtlCol="0" anchor="ctr">
            <a:normAutofit/>
          </a:bodyPr>
          <a:lstStyle/>
          <a:p>
            <a:r>
              <a:rPr lang="en-IN" dirty="0">
                <a:latin typeface="Times New Roman" panose="02020603050405020304" pitchFamily="18" charset="0"/>
                <a:cs typeface="Times New Roman" panose="02020603050405020304" pitchFamily="18" charset="0"/>
              </a:rPr>
              <a:t>Advantages of Modified process</a:t>
            </a:r>
          </a:p>
        </p:txBody>
      </p:sp>
      <p:sp>
        <p:nvSpPr>
          <p:cNvPr id="3" name="Content Placeholder 2">
            <a:extLst>
              <a:ext uri="{FF2B5EF4-FFF2-40B4-BE49-F238E27FC236}">
                <a16:creationId xmlns:a16="http://schemas.microsoft.com/office/drawing/2014/main" id="{5E9ED258-A79B-6DE0-A7CB-71256FAFA7C7}"/>
              </a:ext>
            </a:extLst>
          </p:cNvPr>
          <p:cNvSpPr>
            <a:spLocks noGrp="1"/>
          </p:cNvSpPr>
          <p:nvPr>
            <p:ph idx="1"/>
          </p:nvPr>
        </p:nvSpPr>
        <p:spPr>
          <a:xfrm>
            <a:off x="1141412" y="2034333"/>
            <a:ext cx="9905999" cy="4461717"/>
          </a:xfrm>
        </p:spPr>
        <p:txBody>
          <a:bodyPr vert="horz" lIns="91440" tIns="45720" rIns="91440" bIns="45720" rtlCol="0">
            <a:normAutofit fontScale="85000" lnSpcReduction="10000"/>
          </a:bodyPr>
          <a:lstStyle/>
          <a:p>
            <a:pPr algn="just"/>
            <a:r>
              <a:rPr lang="en-IN" dirty="0">
                <a:latin typeface="Times New Roman" panose="02020603050405020304" pitchFamily="18" charset="0"/>
                <a:cs typeface="Times New Roman" panose="02020603050405020304" pitchFamily="18" charset="0"/>
              </a:rPr>
              <a:t>4 Factor Validation:</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File is in </a:t>
            </a:r>
            <a:r>
              <a:rPr lang="en-IN" sz="2400" b="1" u="sng" dirty="0">
                <a:latin typeface="Times New Roman" panose="02020603050405020304" pitchFamily="18" charset="0"/>
                <a:cs typeface="Times New Roman" panose="02020603050405020304" pitchFamily="18" charset="0"/>
              </a:rPr>
              <a:t>.xlsx </a:t>
            </a:r>
            <a:r>
              <a:rPr lang="en-IN" sz="2400" dirty="0">
                <a:latin typeface="Times New Roman" panose="02020603050405020304" pitchFamily="18" charset="0"/>
                <a:cs typeface="Times New Roman" panose="02020603050405020304" pitchFamily="18" charset="0"/>
              </a:rPr>
              <a:t>format</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Checks for </a:t>
            </a:r>
            <a:r>
              <a:rPr lang="en-IN" sz="2400" b="1" u="sng" dirty="0">
                <a:latin typeface="Times New Roman" panose="02020603050405020304" pitchFamily="18" charset="0"/>
                <a:cs typeface="Times New Roman" panose="02020603050405020304" pitchFamily="18" charset="0"/>
              </a:rPr>
              <a:t>unique hidden encrypted value </a:t>
            </a:r>
            <a:r>
              <a:rPr lang="en-IN" sz="2400" dirty="0">
                <a:latin typeface="Times New Roman" panose="02020603050405020304" pitchFamily="18" charset="0"/>
                <a:cs typeface="Times New Roman" panose="02020603050405020304" pitchFamily="18" charset="0"/>
              </a:rPr>
              <a:t>in a random cell in excel file</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Checks for template format using </a:t>
            </a:r>
            <a:r>
              <a:rPr lang="en-IN" sz="2400" b="1" u="sng" dirty="0">
                <a:latin typeface="Times New Roman" panose="02020603050405020304" pitchFamily="18" charset="0"/>
                <a:cs typeface="Times New Roman" panose="02020603050405020304" pitchFamily="18" charset="0"/>
              </a:rPr>
              <a:t>5 constant labels </a:t>
            </a:r>
            <a:r>
              <a:rPr lang="en-IN" sz="2400" dirty="0">
                <a:latin typeface="Times New Roman" panose="02020603050405020304" pitchFamily="18" charset="0"/>
                <a:cs typeface="Times New Roman" panose="02020603050405020304" pitchFamily="18" charset="0"/>
              </a:rPr>
              <a:t>in the right cells in excel sheet e.g. hazard category, </a:t>
            </a:r>
            <a:r>
              <a:rPr lang="en-IN" sz="2400" dirty="0" err="1">
                <a:latin typeface="Times New Roman" panose="02020603050405020304" pitchFamily="18" charset="0"/>
                <a:cs typeface="Times New Roman" panose="02020603050405020304" pitchFamily="18" charset="0"/>
              </a:rPr>
              <a:t>natcat</a:t>
            </a:r>
            <a:r>
              <a:rPr lang="en-IN" sz="2400" dirty="0">
                <a:latin typeface="Times New Roman" panose="02020603050405020304" pitchFamily="18" charset="0"/>
                <a:cs typeface="Times New Roman" panose="02020603050405020304" pitchFamily="18" charset="0"/>
              </a:rPr>
              <a:t> score, graded retention, mailing address, and occupancy.</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Checks for the </a:t>
            </a:r>
            <a:r>
              <a:rPr lang="en-IN" sz="2400" b="1" u="sng" dirty="0">
                <a:latin typeface="Times New Roman" panose="02020603050405020304" pitchFamily="18" charset="0"/>
                <a:cs typeface="Times New Roman" panose="02020603050405020304" pitchFamily="18" charset="0"/>
              </a:rPr>
              <a:t>creator and title</a:t>
            </a:r>
            <a:r>
              <a:rPr lang="en-IN" sz="2400" dirty="0">
                <a:latin typeface="Times New Roman" panose="02020603050405020304" pitchFamily="18" charset="0"/>
                <a:cs typeface="Times New Roman" panose="02020603050405020304" pitchFamily="18" charset="0"/>
              </a:rPr>
              <a:t> of the sheet from sheet properties.</a:t>
            </a:r>
          </a:p>
          <a:p>
            <a:pPr algn="just"/>
            <a:r>
              <a:rPr lang="en-IN" dirty="0">
                <a:latin typeface="Times New Roman" panose="02020603050405020304" pitchFamily="18" charset="0"/>
                <a:cs typeface="Times New Roman" panose="02020603050405020304" pitchFamily="18" charset="0"/>
              </a:rPr>
              <a:t>Automated Data Entry from Excel to Database:</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Saves time:</a:t>
            </a:r>
          </a:p>
          <a:p>
            <a:pPr lvl="2"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Current Process – </a:t>
            </a:r>
            <a:r>
              <a:rPr lang="en-IN" sz="2200" b="1" u="sng" dirty="0">
                <a:latin typeface="Times New Roman" panose="02020603050405020304" pitchFamily="18" charset="0"/>
                <a:cs typeface="Times New Roman" panose="02020603050405020304" pitchFamily="18" charset="0"/>
              </a:rPr>
              <a:t>At least 2 hours </a:t>
            </a:r>
            <a:r>
              <a:rPr lang="en-IN" sz="2200" dirty="0">
                <a:latin typeface="Times New Roman" panose="02020603050405020304" pitchFamily="18" charset="0"/>
                <a:cs typeface="Times New Roman" panose="02020603050405020304" pitchFamily="18" charset="0"/>
              </a:rPr>
              <a:t>to generate 1 proposal</a:t>
            </a:r>
          </a:p>
          <a:p>
            <a:pPr lvl="2"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Modified Process – </a:t>
            </a:r>
            <a:r>
              <a:rPr lang="en-IN" sz="2200" b="1" u="sng" dirty="0">
                <a:latin typeface="Times New Roman" panose="02020603050405020304" pitchFamily="18" charset="0"/>
                <a:cs typeface="Times New Roman" panose="02020603050405020304" pitchFamily="18" charset="0"/>
              </a:rPr>
              <a:t>At most 2 minutes </a:t>
            </a:r>
            <a:r>
              <a:rPr lang="en-IN" sz="2200" dirty="0">
                <a:latin typeface="Times New Roman" panose="02020603050405020304" pitchFamily="18" charset="0"/>
                <a:cs typeface="Times New Roman" panose="02020603050405020304" pitchFamily="18" charset="0"/>
              </a:rPr>
              <a:t>to generate 1 proposal</a:t>
            </a:r>
          </a:p>
          <a:p>
            <a:pPr lvl="1"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No Data entry errors</a:t>
            </a:r>
          </a:p>
          <a:p>
            <a:pPr algn="just"/>
            <a:endParaRPr lang="en-IN" dirty="0">
              <a:latin typeface="Times New Roman" panose="02020603050405020304" pitchFamily="18" charset="0"/>
              <a:cs typeface="Times New Roman" panose="02020603050405020304" pitchFamily="18" charset="0"/>
            </a:endParaRPr>
          </a:p>
        </p:txBody>
      </p:sp>
      <p:pic>
        <p:nvPicPr>
          <p:cNvPr id="4" name="Picture 2" descr="insurance">
            <a:extLst>
              <a:ext uri="{FF2B5EF4-FFF2-40B4-BE49-F238E27FC236}">
                <a16:creationId xmlns:a16="http://schemas.microsoft.com/office/drawing/2014/main" id="{D2E2DEA6-750E-0B2C-FBCF-1B3787825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123" y="288154"/>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80CA11A-E316-E865-7779-FB6038BCC8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288154"/>
            <a:ext cx="1827791" cy="6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31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06B2-C258-A2FF-35D8-15688AA045C9}"/>
              </a:ext>
            </a:extLst>
          </p:cNvPr>
          <p:cNvSpPr>
            <a:spLocks noGrp="1"/>
          </p:cNvSpPr>
          <p:nvPr>
            <p:ph type="title"/>
          </p:nvPr>
        </p:nvSpPr>
        <p:spPr/>
        <p:txBody>
          <a:bodyPr/>
          <a:lstStyle/>
          <a:p>
            <a:r>
              <a:rPr lang="en-IN" dirty="0"/>
              <a:t>Managing Redundancy in lead id</a:t>
            </a:r>
          </a:p>
        </p:txBody>
      </p:sp>
      <p:sp>
        <p:nvSpPr>
          <p:cNvPr id="3" name="Content Placeholder 2">
            <a:extLst>
              <a:ext uri="{FF2B5EF4-FFF2-40B4-BE49-F238E27FC236}">
                <a16:creationId xmlns:a16="http://schemas.microsoft.com/office/drawing/2014/main" id="{90EA3ED2-134E-E011-9651-2BC68555C01D}"/>
              </a:ext>
            </a:extLst>
          </p:cNvPr>
          <p:cNvSpPr>
            <a:spLocks noGrp="1"/>
          </p:cNvSpPr>
          <p:nvPr>
            <p:ph idx="1"/>
          </p:nvPr>
        </p:nvSpPr>
        <p:spPr>
          <a:xfrm>
            <a:off x="1141412" y="1881934"/>
            <a:ext cx="9905999" cy="4590584"/>
          </a:xfrm>
        </p:spPr>
        <p:txBody>
          <a:bodyPr>
            <a:normAutofit fontScale="92500"/>
          </a:bodyPr>
          <a:lstStyle/>
          <a:p>
            <a:pPr algn="just"/>
            <a:r>
              <a:rPr lang="en-IN" dirty="0"/>
              <a:t>Whenever a customer reaches out to the insurance company for buying a product, a unique lead is created for that customer, which includes his/her basic details.</a:t>
            </a:r>
          </a:p>
          <a:p>
            <a:pPr algn="just"/>
            <a:r>
              <a:rPr lang="en-IN" dirty="0"/>
              <a:t>It could happen that the same customer uploads the same excel file twice or thrice to out </a:t>
            </a:r>
            <a:r>
              <a:rPr lang="en-IN" dirty="0" err="1"/>
              <a:t>api</a:t>
            </a:r>
            <a:r>
              <a:rPr lang="en-IN" dirty="0"/>
              <a:t>, leading to multiple entries of records with the same lead id.</a:t>
            </a:r>
          </a:p>
          <a:p>
            <a:pPr algn="just"/>
            <a:r>
              <a:rPr lang="en-IN" dirty="0"/>
              <a:t>So how to deal with this redundancy problem?</a:t>
            </a:r>
          </a:p>
          <a:p>
            <a:pPr algn="just"/>
            <a:r>
              <a:rPr lang="en-IN" dirty="0"/>
              <a:t>We have created an “</a:t>
            </a:r>
            <a:r>
              <a:rPr lang="en-IN" dirty="0" err="1"/>
              <a:t>isactive</a:t>
            </a:r>
            <a:r>
              <a:rPr lang="en-IN" dirty="0"/>
              <a:t>” column in each table in the database.  Whenever data is uploaded into the database, the </a:t>
            </a:r>
            <a:r>
              <a:rPr lang="en-IN" dirty="0" err="1"/>
              <a:t>api</a:t>
            </a:r>
            <a:r>
              <a:rPr lang="en-IN" dirty="0"/>
              <a:t> first checks if that lead id already exists.  If it does, the “</a:t>
            </a:r>
            <a:r>
              <a:rPr lang="en-IN" dirty="0" err="1"/>
              <a:t>isactive</a:t>
            </a:r>
            <a:r>
              <a:rPr lang="en-IN" dirty="0"/>
              <a:t>” column of all previous records with that lead is made 0, and the new incoming records get the lead id 1. In this way, the company knows that the customer’s most recent activity are the records that have the lead id as 1.</a:t>
            </a:r>
          </a:p>
        </p:txBody>
      </p:sp>
    </p:spTree>
    <p:extLst>
      <p:ext uri="{BB962C8B-B14F-4D97-AF65-F5344CB8AC3E}">
        <p14:creationId xmlns:p14="http://schemas.microsoft.com/office/powerpoint/2010/main" val="115492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4846-BCA4-9FE2-7AD4-657DDDE845A9}"/>
              </a:ext>
            </a:extLst>
          </p:cNvPr>
          <p:cNvSpPr>
            <a:spLocks noGrp="1"/>
          </p:cNvSpPr>
          <p:nvPr>
            <p:ph type="title"/>
          </p:nvPr>
        </p:nvSpPr>
        <p:spPr>
          <a:xfrm>
            <a:off x="1141413" y="618518"/>
            <a:ext cx="5169740" cy="1478570"/>
          </a:xfrm>
        </p:spPr>
        <p:txBody>
          <a:bodyPr/>
          <a:lstStyle/>
          <a:p>
            <a:r>
              <a:rPr lang="en-US" dirty="0">
                <a:latin typeface="Times New Roman" panose="02020603050405020304" pitchFamily="18" charset="0"/>
                <a:cs typeface="Times New Roman" panose="02020603050405020304" pitchFamily="18" charset="0"/>
              </a:rPr>
              <a:t>Products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94AC4B-4A58-2B3B-C056-C170EC87E55D}"/>
              </a:ext>
            </a:extLst>
          </p:cNvPr>
          <p:cNvSpPr>
            <a:spLocks noGrp="1"/>
          </p:cNvSpPr>
          <p:nvPr>
            <p:ph idx="1"/>
          </p:nvPr>
        </p:nvSpPr>
        <p:spPr>
          <a:xfrm>
            <a:off x="324179" y="2751508"/>
            <a:ext cx="4713986" cy="2008749"/>
          </a:xfrm>
        </p:spPr>
        <p:txBody>
          <a:bodyPr>
            <a:normAutofit lnSpcReduction="10000"/>
          </a:bodyPr>
          <a:lstStyle/>
          <a:p>
            <a:pPr marL="457200" indent="-457200">
              <a:buAutoNum type="arabicPeriod"/>
            </a:pPr>
            <a:r>
              <a:rPr lang="en-US" dirty="0">
                <a:latin typeface="Times New Roman" panose="02020603050405020304" pitchFamily="18" charset="0"/>
                <a:cs typeface="Times New Roman" panose="02020603050405020304" pitchFamily="18" charset="0"/>
              </a:rPr>
              <a:t>Standard Fire &amp; Special Perils Policy (SFSP)</a:t>
            </a:r>
          </a:p>
          <a:p>
            <a:pPr marL="457200" indent="-457200">
              <a:buAutoNum type="arabicPeriod"/>
            </a:pPr>
            <a:r>
              <a:rPr lang="en-US" dirty="0">
                <a:latin typeface="Times New Roman" panose="02020603050405020304" pitchFamily="18" charset="0"/>
                <a:cs typeface="Times New Roman" panose="02020603050405020304" pitchFamily="18" charset="0"/>
              </a:rPr>
              <a:t>Burglary Insurance</a:t>
            </a:r>
          </a:p>
          <a:p>
            <a:pPr marL="457200" indent="-457200">
              <a:buAutoNum type="arabicPeriod"/>
            </a:pPr>
            <a:r>
              <a:rPr lang="en-US" dirty="0">
                <a:latin typeface="Times New Roman" panose="02020603050405020304" pitchFamily="18" charset="0"/>
                <a:cs typeface="Times New Roman" panose="02020603050405020304" pitchFamily="18" charset="0"/>
              </a:rPr>
              <a:t>Plate Glass Insurance</a:t>
            </a:r>
          </a:p>
        </p:txBody>
      </p:sp>
      <p:sp>
        <p:nvSpPr>
          <p:cNvPr id="4" name="Content Placeholder 2">
            <a:extLst>
              <a:ext uri="{FF2B5EF4-FFF2-40B4-BE49-F238E27FC236}">
                <a16:creationId xmlns:a16="http://schemas.microsoft.com/office/drawing/2014/main" id="{BB359B5C-6C94-8F09-2D88-3B76DCF4EEE7}"/>
              </a:ext>
            </a:extLst>
          </p:cNvPr>
          <p:cNvSpPr txBox="1">
            <a:spLocks/>
          </p:cNvSpPr>
          <p:nvPr/>
        </p:nvSpPr>
        <p:spPr>
          <a:xfrm>
            <a:off x="6775866" y="1729532"/>
            <a:ext cx="4796118" cy="42320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IN" dirty="0">
                <a:latin typeface="Times New Roman" panose="02020603050405020304" pitchFamily="18" charset="0"/>
                <a:cs typeface="Times New Roman" panose="02020603050405020304" pitchFamily="18" charset="0"/>
              </a:rPr>
              <a:t>For each Product the following sections were read:</a:t>
            </a:r>
          </a:p>
          <a:p>
            <a:pPr lvl="1"/>
            <a:r>
              <a:rPr lang="en-IN" dirty="0">
                <a:latin typeface="Times New Roman" panose="02020603050405020304" pitchFamily="18" charset="0"/>
                <a:cs typeface="Times New Roman" panose="02020603050405020304" pitchFamily="18" charset="0"/>
              </a:rPr>
              <a:t>Customer Details</a:t>
            </a:r>
          </a:p>
          <a:p>
            <a:pPr lvl="1"/>
            <a:r>
              <a:rPr lang="en-IN" dirty="0">
                <a:latin typeface="Times New Roman" panose="02020603050405020304" pitchFamily="18" charset="0"/>
                <a:cs typeface="Times New Roman" panose="02020603050405020304" pitchFamily="18" charset="0"/>
              </a:rPr>
              <a:t>Main Policies</a:t>
            </a:r>
          </a:p>
          <a:p>
            <a:pPr lvl="1"/>
            <a:r>
              <a:rPr lang="en-IN" dirty="0">
                <a:latin typeface="Times New Roman" panose="02020603050405020304" pitchFamily="18" charset="0"/>
                <a:cs typeface="Times New Roman" panose="02020603050405020304" pitchFamily="18" charset="0"/>
              </a:rPr>
              <a:t>Add-On Covers</a:t>
            </a:r>
          </a:p>
          <a:p>
            <a:pPr lvl="1"/>
            <a:r>
              <a:rPr lang="en-IN" dirty="0">
                <a:latin typeface="Times New Roman" panose="02020603050405020304" pitchFamily="18" charset="0"/>
                <a:cs typeface="Times New Roman" panose="02020603050405020304" pitchFamily="18" charset="0"/>
              </a:rPr>
              <a:t>Terms &amp; Conditions</a:t>
            </a:r>
          </a:p>
          <a:p>
            <a:pPr lvl="1"/>
            <a:r>
              <a:rPr lang="en-IN" dirty="0">
                <a:latin typeface="Times New Roman" panose="02020603050405020304" pitchFamily="18" charset="0"/>
                <a:cs typeface="Times New Roman" panose="02020603050405020304" pitchFamily="18" charset="0"/>
              </a:rPr>
              <a:t>Deductibles, Warranties, Clauses &amp; Conditions</a:t>
            </a:r>
          </a:p>
          <a:p>
            <a:pPr lvl="1"/>
            <a:r>
              <a:rPr lang="en-IN" dirty="0">
                <a:latin typeface="Times New Roman" panose="02020603050405020304" pitchFamily="18" charset="0"/>
                <a:cs typeface="Times New Roman" panose="02020603050405020304" pitchFamily="18" charset="0"/>
              </a:rPr>
              <a:t>Exclusions &amp; Subjectivities</a:t>
            </a:r>
          </a:p>
          <a:p>
            <a:pPr lvl="1"/>
            <a:r>
              <a:rPr lang="en-IN" dirty="0">
                <a:latin typeface="Times New Roman" panose="02020603050405020304" pitchFamily="18" charset="0"/>
                <a:cs typeface="Times New Roman" panose="02020603050405020304" pitchFamily="18" charset="0"/>
              </a:rPr>
              <a:t>Supplementary Clauses &amp; Conditions</a:t>
            </a:r>
            <a:endParaRPr lang="en-US" dirty="0">
              <a:latin typeface="Times New Roman" panose="02020603050405020304" pitchFamily="18" charset="0"/>
              <a:cs typeface="Times New Roman" panose="02020603050405020304" pitchFamily="18" charset="0"/>
            </a:endParaRPr>
          </a:p>
        </p:txBody>
      </p:sp>
      <p:pic>
        <p:nvPicPr>
          <p:cNvPr id="6" name="Picture 2" descr="insurance">
            <a:extLst>
              <a:ext uri="{FF2B5EF4-FFF2-40B4-BE49-F238E27FC236}">
                <a16:creationId xmlns:a16="http://schemas.microsoft.com/office/drawing/2014/main" id="{F1C27E85-5309-9996-2F91-4592E65B2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053" y="453839"/>
            <a:ext cx="733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DAB1C4-787D-A20D-A423-0944873FCA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1" r="72298"/>
          <a:stretch/>
        </p:blipFill>
        <p:spPr bwMode="auto">
          <a:xfrm>
            <a:off x="8486195" y="453839"/>
            <a:ext cx="1827791" cy="660728"/>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ABDB39B0-1881-DBA8-B6BC-D23A46C0CD9A}"/>
              </a:ext>
            </a:extLst>
          </p:cNvPr>
          <p:cNvSpPr/>
          <p:nvPr/>
        </p:nvSpPr>
        <p:spPr>
          <a:xfrm>
            <a:off x="5100918" y="3429000"/>
            <a:ext cx="1416423" cy="847165"/>
          </a:xfrm>
          <a:prstGeom prst="rightArrow">
            <a:avLst/>
          </a:prstGeom>
          <a:solidFill>
            <a:schemeClr val="bg2">
              <a:lumMod val="7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7812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858</TotalTime>
  <Words>875</Words>
  <Application>Microsoft Office PowerPoint</Application>
  <PresentationFormat>Widescreen</PresentationFormat>
  <Paragraphs>134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Tw Cen MT</vt:lpstr>
      <vt:lpstr>Wingdings</vt:lpstr>
      <vt:lpstr>Circuit</vt:lpstr>
      <vt:lpstr>Quote extraction automation API                                            APR’ 22 – JUNE’ 22</vt:lpstr>
      <vt:lpstr>AGENDA</vt:lpstr>
      <vt:lpstr>objective</vt:lpstr>
      <vt:lpstr>Current process</vt:lpstr>
      <vt:lpstr>challenges with current process</vt:lpstr>
      <vt:lpstr>modified process</vt:lpstr>
      <vt:lpstr>Advantages of Modified process</vt:lpstr>
      <vt:lpstr>Managing Redundancy in lead id</vt:lpstr>
      <vt:lpstr>Products</vt:lpstr>
      <vt:lpstr>API Code flow</vt:lpstr>
      <vt:lpstr>demo</vt:lpstr>
      <vt:lpstr>Demo</vt:lpstr>
      <vt:lpstr>Software specifications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to validate, extract, &amp; store data from insurance quote excel template</dc:title>
  <dc:creator>Mukesh Sachdev</dc:creator>
  <cp:lastModifiedBy>Mukesh Sachdev</cp:lastModifiedBy>
  <cp:revision>34</cp:revision>
  <dcterms:created xsi:type="dcterms:W3CDTF">2022-06-07T15:11:03Z</dcterms:created>
  <dcterms:modified xsi:type="dcterms:W3CDTF">2022-06-11T17:07:07Z</dcterms:modified>
</cp:coreProperties>
</file>